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86" r:id="rId21"/>
    <p:sldId id="285" r:id="rId22"/>
    <p:sldId id="284" r:id="rId23"/>
    <p:sldId id="283" r:id="rId24"/>
    <p:sldId id="274" r:id="rId25"/>
    <p:sldId id="288" r:id="rId26"/>
    <p:sldId id="287" r:id="rId27"/>
    <p:sldId id="290" r:id="rId28"/>
    <p:sldId id="289" r:id="rId29"/>
    <p:sldId id="276" r:id="rId30"/>
    <p:sldId id="292" r:id="rId31"/>
    <p:sldId id="294" r:id="rId32"/>
    <p:sldId id="295" r:id="rId33"/>
    <p:sldId id="293" r:id="rId34"/>
    <p:sldId id="296" r:id="rId35"/>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59" d="100"/>
          <a:sy n="59" d="100"/>
        </p:scale>
        <p:origin x="2928" y="96"/>
      </p:cViewPr>
      <p:guideLst>
        <p:guide orient="horz" pos="4032"/>
        <p:guide pos="30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AB99D355-E290-4293-8CF3-43BE8D155C16}"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63216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B99D355-E290-4293-8CF3-43BE8D155C16}"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1646575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B99D355-E290-4293-8CF3-43BE8D155C16}"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67504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B99D355-E290-4293-8CF3-43BE8D155C16}"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159416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B99D355-E290-4293-8CF3-43BE8D155C16}" type="datetimeFigureOut">
              <a:rPr lang="pt-BR" smtClean="0"/>
              <a:t>16/05/2024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3092179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AB99D355-E290-4293-8CF3-43BE8D155C16}" type="datetimeFigureOut">
              <a:rPr lang="pt-BR" smtClean="0"/>
              <a:t>16/05/2024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2192132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AB99D355-E290-4293-8CF3-43BE8D155C16}" type="datetimeFigureOut">
              <a:rPr lang="pt-BR" smtClean="0"/>
              <a:t>16/05/2024</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3402561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AB99D355-E290-4293-8CF3-43BE8D155C16}" type="datetimeFigureOut">
              <a:rPr lang="pt-BR" smtClean="0"/>
              <a:t>16/05/2024</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1255249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99D355-E290-4293-8CF3-43BE8D155C16}" type="datetimeFigureOut">
              <a:rPr lang="pt-BR" smtClean="0"/>
              <a:t>16/05/2024</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358526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AB99D355-E290-4293-8CF3-43BE8D155C16}" type="datetimeFigureOut">
              <a:rPr lang="pt-BR" smtClean="0"/>
              <a:t>16/05/2024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1250858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AB99D355-E290-4293-8CF3-43BE8D155C16}" type="datetimeFigureOut">
              <a:rPr lang="pt-BR" smtClean="0"/>
              <a:t>16/05/2024</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4C05454-3470-4BCD-B3F7-EE5BCF1BCB0D}" type="slidenum">
              <a:rPr lang="pt-BR" smtClean="0"/>
              <a:t>‹nº›</a:t>
            </a:fld>
            <a:endParaRPr lang="pt-BR"/>
          </a:p>
        </p:txBody>
      </p:sp>
    </p:spTree>
    <p:extLst>
      <p:ext uri="{BB962C8B-B14F-4D97-AF65-F5344CB8AC3E}">
        <p14:creationId xmlns:p14="http://schemas.microsoft.com/office/powerpoint/2010/main" val="2000585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AB99D355-E290-4293-8CF3-43BE8D155C16}" type="datetimeFigureOut">
              <a:rPr lang="pt-BR" smtClean="0"/>
              <a:t>16/05/2024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64C05454-3470-4BCD-B3F7-EE5BCF1BCB0D}" type="slidenum">
              <a:rPr lang="pt-BR" smtClean="0"/>
              <a:t>‹nº›</a:t>
            </a:fld>
            <a:endParaRPr lang="pt-BR"/>
          </a:p>
        </p:txBody>
      </p:sp>
    </p:spTree>
    <p:extLst>
      <p:ext uri="{BB962C8B-B14F-4D97-AF65-F5344CB8AC3E}">
        <p14:creationId xmlns:p14="http://schemas.microsoft.com/office/powerpoint/2010/main" val="2086102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hPR7cgUQ-C8" TargetMode="External"/><Relationship Id="rId2" Type="http://schemas.openxmlformats.org/officeDocument/2006/relationships/hyperlink" Target="https://www.youtube.com/watch?v=okr_hJOkxc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jTL-ApLlDc" TargetMode="External"/><Relationship Id="rId2" Type="http://schemas.openxmlformats.org/officeDocument/2006/relationships/hyperlink" Target="https://www.youtube.com/watch?v=okr_hJOkxc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5w3zDa7bgLU" TargetMode="External"/><Relationship Id="rId2" Type="http://schemas.openxmlformats.org/officeDocument/2006/relationships/hyperlink" Target="https://www.youtube.com/watch?v=4ko1ZDpkc9E&amp;list=PL1TiOIctzTIrFjd20cub__-Bo39MtaY99"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6X2B8Z_DCo0"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app=desktop&amp;v=6M98CKs1GX8"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qQXXI5QFUfw"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5w3zDa7bgLU" TargetMode="External"/><Relationship Id="rId3" Type="http://schemas.openxmlformats.org/officeDocument/2006/relationships/hyperlink" Target="https://www.youtube.com/watch?v=awGjOGo_Mis" TargetMode="External"/><Relationship Id="rId7" Type="http://schemas.openxmlformats.org/officeDocument/2006/relationships/hyperlink" Target="https://www.youtube.com/watch?v=4ko1ZDpkc9E&amp;list=PL1TiOIctzTIrFjd20cub__-Bo39MtaY99" TargetMode="External"/><Relationship Id="rId2" Type="http://schemas.openxmlformats.org/officeDocument/2006/relationships/hyperlink" Target="https://www.youtube.com/watch?v=okr_hJOkxcM" TargetMode="External"/><Relationship Id="rId1" Type="http://schemas.openxmlformats.org/officeDocument/2006/relationships/slideLayout" Target="../slideLayouts/slideLayout7.xml"/><Relationship Id="rId6" Type="http://schemas.openxmlformats.org/officeDocument/2006/relationships/hyperlink" Target="https://www.youtube.com/watch?v=UjTL-ApLlDc" TargetMode="External"/><Relationship Id="rId5" Type="http://schemas.openxmlformats.org/officeDocument/2006/relationships/hyperlink" Target="https://www.youtube.com/watch?v=hPR7cgUQ-C8" TargetMode="External"/><Relationship Id="rId10" Type="http://schemas.openxmlformats.org/officeDocument/2006/relationships/hyperlink" Target="https://www.youtube.com/watch?v=qQXXI5QFUfw" TargetMode="External"/><Relationship Id="rId4" Type="http://schemas.openxmlformats.org/officeDocument/2006/relationships/hyperlink" Target="https://www.youtube.com/watch?v=A41zYYOe4Do" TargetMode="External"/><Relationship Id="rId9" Type="http://schemas.openxmlformats.org/officeDocument/2006/relationships/hyperlink" Target="https://www.youtube.com/watch?v=6X2B8Z_DCo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8.xml"/><Relationship Id="rId3" Type="http://schemas.openxmlformats.org/officeDocument/2006/relationships/slide" Target="slide7.xml"/><Relationship Id="rId7" Type="http://schemas.openxmlformats.org/officeDocument/2006/relationships/slide" Target="slide15.xml"/><Relationship Id="rId12" Type="http://schemas.openxmlformats.org/officeDocument/2006/relationships/slide" Target="slide26.xml"/><Relationship Id="rId17" Type="http://schemas.openxmlformats.org/officeDocument/2006/relationships/slide" Target="slide33.xml"/><Relationship Id="rId2" Type="http://schemas.openxmlformats.org/officeDocument/2006/relationships/slide" Target="slide5.xml"/><Relationship Id="rId16" Type="http://schemas.openxmlformats.org/officeDocument/2006/relationships/slide" Target="slide32.xml"/><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slide" Target="slide23.xml"/><Relationship Id="rId5" Type="http://schemas.openxmlformats.org/officeDocument/2006/relationships/slide" Target="slide11.xml"/><Relationship Id="rId15" Type="http://schemas.openxmlformats.org/officeDocument/2006/relationships/slide" Target="slide31.xml"/><Relationship Id="rId10" Type="http://schemas.openxmlformats.org/officeDocument/2006/relationships/slide" Target="slide21.xml"/><Relationship Id="rId4" Type="http://schemas.openxmlformats.org/officeDocument/2006/relationships/slide" Target="slide9.xml"/><Relationship Id="rId9" Type="http://schemas.openxmlformats.org/officeDocument/2006/relationships/slide" Target="slide19.xml"/><Relationship Id="rId14" Type="http://schemas.openxmlformats.org/officeDocument/2006/relationships/slide" Target="slide30.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hyperlink" Target="https://www.youtube.com/watch?v=awGjOGo_Mis" TargetMode="External"/><Relationship Id="rId4" Type="http://schemas.openxmlformats.org/officeDocument/2006/relationships/hyperlink" Target="https://www.youtube.com/watch?v=okr_hJOkxc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A41zYYOe4Do" TargetMode="External"/><Relationship Id="rId2" Type="http://schemas.openxmlformats.org/officeDocument/2006/relationships/hyperlink" Target="https://www.youtube.com/watch?v=okr_hJOkxc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E94A3B8-0E41-4AA9-B8D5-24ACEA6E6A27}"/>
              </a:ext>
            </a:extLst>
          </p:cNvPr>
          <p:cNvSpPr/>
          <p:nvPr/>
        </p:nvSpPr>
        <p:spPr>
          <a:xfrm>
            <a:off x="0" y="0"/>
            <a:ext cx="9601200" cy="1280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398C3212-E996-4383-8476-50480A5E24E4}"/>
              </a:ext>
            </a:extLst>
          </p:cNvPr>
          <p:cNvSpPr>
            <a:spLocks noGrp="1"/>
          </p:cNvSpPr>
          <p:nvPr>
            <p:ph type="ctrTitle"/>
          </p:nvPr>
        </p:nvSpPr>
        <p:spPr>
          <a:xfrm>
            <a:off x="548640" y="677571"/>
            <a:ext cx="8161020" cy="1517073"/>
          </a:xfrm>
        </p:spPr>
        <p:txBody>
          <a:bodyPr>
            <a:normAutofit fontScale="90000"/>
          </a:bodyPr>
          <a:lstStyle/>
          <a:p>
            <a:r>
              <a:rPr lang="pt-BR" b="1" dirty="0">
                <a:solidFill>
                  <a:srgbClr val="C00000"/>
                </a:solidFill>
                <a:effectLst>
                  <a:glow rad="228600">
                    <a:schemeClr val="accent2">
                      <a:satMod val="175000"/>
                      <a:alpha val="40000"/>
                    </a:schemeClr>
                  </a:glow>
                </a:effectLst>
                <a:latin typeface="Albertus Extra Bold" panose="020E0802040304020204" pitchFamily="34" charset="0"/>
              </a:rPr>
              <a:t>História da Linguagem de Programação</a:t>
            </a:r>
          </a:p>
        </p:txBody>
      </p:sp>
      <p:pic>
        <p:nvPicPr>
          <p:cNvPr id="16" name="Imagem 15">
            <a:extLst>
              <a:ext uri="{FF2B5EF4-FFF2-40B4-BE49-F238E27FC236}">
                <a16:creationId xmlns:a16="http://schemas.microsoft.com/office/drawing/2014/main" id="{C059A8B2-7602-48AA-BE96-705854D17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92" y="2814058"/>
            <a:ext cx="9714041" cy="8130617"/>
          </a:xfrm>
          <a:prstGeom prst="rect">
            <a:avLst/>
          </a:prstGeom>
        </p:spPr>
      </p:pic>
      <p:pic>
        <p:nvPicPr>
          <p:cNvPr id="18" name="Imagem 17">
            <a:extLst>
              <a:ext uri="{FF2B5EF4-FFF2-40B4-BE49-F238E27FC236}">
                <a16:creationId xmlns:a16="http://schemas.microsoft.com/office/drawing/2014/main" id="{45BD1BE6-84EA-4CC0-9428-38EABAAFA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179" y="10005929"/>
            <a:ext cx="751842" cy="2797544"/>
          </a:xfrm>
          <a:prstGeom prst="rect">
            <a:avLst/>
          </a:prstGeom>
        </p:spPr>
      </p:pic>
    </p:spTree>
    <p:extLst>
      <p:ext uri="{BB962C8B-B14F-4D97-AF65-F5344CB8AC3E}">
        <p14:creationId xmlns:p14="http://schemas.microsoft.com/office/powerpoint/2010/main" val="3390755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5656630-F42E-4148-A694-0DAF985E539C}"/>
              </a:ext>
            </a:extLst>
          </p:cNvPr>
          <p:cNvSpPr txBox="1"/>
          <p:nvPr/>
        </p:nvSpPr>
        <p:spPr>
          <a:xfrm>
            <a:off x="856344" y="653143"/>
            <a:ext cx="7888514" cy="9510296"/>
          </a:xfrm>
          <a:prstGeom prst="rect">
            <a:avLst/>
          </a:prstGeom>
          <a:noFill/>
        </p:spPr>
        <p:txBody>
          <a:bodyPr wrap="square" rtlCol="0">
            <a:spAutoFit/>
          </a:bodyPr>
          <a:lstStyle/>
          <a:p>
            <a:r>
              <a:rPr lang="pt-BR" dirty="0"/>
              <a:t>	Ada </a:t>
            </a:r>
            <a:r>
              <a:rPr lang="pt-BR" dirty="0" err="1"/>
              <a:t>Lovelace</a:t>
            </a:r>
            <a:r>
              <a:rPr lang="pt-BR" dirty="0"/>
              <a:t>, nascida Augusta Ada Byron em 1815 e falecida em 1852, foi uma matemática e escritora britânica, reconhecida como a primeira programadora de computadores da história. Filha do poeta </a:t>
            </a:r>
            <a:r>
              <a:rPr lang="pt-BR" dirty="0" err="1"/>
              <a:t>Lord</a:t>
            </a:r>
            <a:r>
              <a:rPr lang="pt-BR" dirty="0"/>
              <a:t> Byron, Ada demonstrou um talento excepcional para matemática desde jovem, influenciada pela educação rigorosa proporcionada por sua mãe.</a:t>
            </a:r>
          </a:p>
          <a:p>
            <a:endParaRPr lang="pt-BR" dirty="0"/>
          </a:p>
          <a:p>
            <a:r>
              <a:rPr lang="pt-BR" dirty="0"/>
              <a:t>	A contribuição mais significativa de Ada </a:t>
            </a:r>
            <a:r>
              <a:rPr lang="pt-BR" dirty="0" err="1"/>
              <a:t>Lovelace</a:t>
            </a:r>
            <a:r>
              <a:rPr lang="pt-BR" dirty="0"/>
              <a:t> para a história da computação foi sua colaboração com Charles Babbage no desenvolvimento da Máquina Analítica. </a:t>
            </a:r>
            <a:r>
              <a:rPr lang="pt-BR" dirty="0" err="1"/>
              <a:t>Lovelace</a:t>
            </a:r>
            <a:r>
              <a:rPr lang="pt-BR" dirty="0"/>
              <a:t> traduziu e comentou sobre um artigo escrito por um engenheiro italiano sobre a Máquina Analítica de Babbage. Seus comentários incluíram uma série de notas explicativas, incluindo um algoritmo para calcular os números de Bernoulli usando a máquina. Essas notas são amplamente consideradas como o primeiro programa de computador, tornando </a:t>
            </a:r>
            <a:r>
              <a:rPr lang="pt-BR" dirty="0" err="1"/>
              <a:t>Lovelace</a:t>
            </a:r>
            <a:r>
              <a:rPr lang="pt-BR" dirty="0"/>
              <a:t> a primeira programadora da história.</a:t>
            </a:r>
          </a:p>
          <a:p>
            <a:endParaRPr lang="pt-BR" dirty="0"/>
          </a:p>
          <a:p>
            <a:r>
              <a:rPr lang="pt-BR" dirty="0"/>
              <a:t>	As contribuições de </a:t>
            </a:r>
            <a:r>
              <a:rPr lang="pt-BR" dirty="0" err="1"/>
              <a:t>Lovelace</a:t>
            </a:r>
            <a:r>
              <a:rPr lang="pt-BR" dirty="0"/>
              <a:t> para a computação não se limitaram apenas ao seu trabalho com Babbage. Ela também antecipou muitos conceitos que seriam fundamentais para o desenvolvimento posterior da computação, como a ideia de que as máquinas poderiam ser usadas para além de simples cálculos matemáticos, podendo manipular símbolos e realizar tarefas diversas.</a:t>
            </a:r>
          </a:p>
          <a:p>
            <a:endParaRPr lang="pt-BR" dirty="0"/>
          </a:p>
          <a:p>
            <a:r>
              <a:rPr lang="pt-BR" dirty="0"/>
              <a:t>	Apesar de sua vida curta e do fato de que a Máquina Analítica nunca tenha sido concluída, o trabalho de Ada </a:t>
            </a:r>
            <a:r>
              <a:rPr lang="pt-BR" dirty="0" err="1"/>
              <a:t>Lovelace</a:t>
            </a:r>
            <a:r>
              <a:rPr lang="pt-BR" dirty="0"/>
              <a:t> estabeleceu as bases para o desenvolvimento futuro da computação. Sua visão visionária e sua compreensão das possibilidades das máquinas computacionais a colocam como uma figura crucial na história da tecnologia, e sua contribuição continua a ser celebrada e estudada até os dias de hoje.</a:t>
            </a:r>
          </a:p>
          <a:p>
            <a:endParaRPr lang="pt-BR" dirty="0"/>
          </a:p>
          <a:p>
            <a:r>
              <a:rPr lang="pt-BR" dirty="0"/>
              <a:t>	A colaboração mais notável entre Ada </a:t>
            </a:r>
            <a:r>
              <a:rPr lang="pt-BR" dirty="0" err="1"/>
              <a:t>Lovelace</a:t>
            </a:r>
            <a:r>
              <a:rPr lang="pt-BR" dirty="0"/>
              <a:t> e Charles Babbage ocorreu quando Ada traduziu e expandiu um artigo escrito pelo engenheiro italiano Luigi Federico </a:t>
            </a:r>
            <a:r>
              <a:rPr lang="pt-BR" dirty="0" err="1"/>
              <a:t>Menabrea</a:t>
            </a:r>
            <a:r>
              <a:rPr lang="pt-BR" dirty="0"/>
              <a:t> sobre a Máquina Analítica de Babbage. Publicado em 1843, o estudo de Ada </a:t>
            </a:r>
            <a:r>
              <a:rPr lang="pt-BR" dirty="0" err="1"/>
              <a:t>Lovelace</a:t>
            </a:r>
            <a:r>
              <a:rPr lang="pt-BR" dirty="0"/>
              <a:t> é considerado um marco na história da ciência da computação.</a:t>
            </a:r>
          </a:p>
          <a:p>
            <a:endParaRPr lang="pt-BR" dirty="0"/>
          </a:p>
        </p:txBody>
      </p:sp>
      <p:sp>
        <p:nvSpPr>
          <p:cNvPr id="3" name="CaixaDeTexto 2">
            <a:extLst>
              <a:ext uri="{FF2B5EF4-FFF2-40B4-BE49-F238E27FC236}">
                <a16:creationId xmlns:a16="http://schemas.microsoft.com/office/drawing/2014/main" id="{2C018C40-3470-4ED2-98A0-6DCEEF7311D8}"/>
              </a:ext>
            </a:extLst>
          </p:cNvPr>
          <p:cNvSpPr txBox="1"/>
          <p:nvPr/>
        </p:nvSpPr>
        <p:spPr>
          <a:xfrm>
            <a:off x="856342" y="10163439"/>
            <a:ext cx="5076371" cy="646331"/>
          </a:xfrm>
          <a:prstGeom prst="rect">
            <a:avLst/>
          </a:prstGeom>
          <a:noFill/>
        </p:spPr>
        <p:txBody>
          <a:bodyPr wrap="square" rtlCol="0">
            <a:spAutoFit/>
          </a:bodyPr>
          <a:lstStyle/>
          <a:p>
            <a:r>
              <a:rPr lang="pt-BR" dirty="0"/>
              <a:t>Links úteis:</a:t>
            </a:r>
            <a:endParaRPr lang="pt-BR" dirty="0">
              <a:hlinkClick r:id="rId2"/>
            </a:endParaRPr>
          </a:p>
          <a:p>
            <a:r>
              <a:rPr lang="pt-BR" dirty="0">
                <a:hlinkClick r:id="rId3"/>
              </a:rPr>
              <a:t>https://www.youtube.com/watch?v=hPR7cgUQ-C8</a:t>
            </a:r>
            <a:endParaRPr lang="pt-BR" dirty="0"/>
          </a:p>
        </p:txBody>
      </p:sp>
      <p:sp>
        <p:nvSpPr>
          <p:cNvPr id="4" name="CaixaDeTexto 3">
            <a:extLst>
              <a:ext uri="{FF2B5EF4-FFF2-40B4-BE49-F238E27FC236}">
                <a16:creationId xmlns:a16="http://schemas.microsoft.com/office/drawing/2014/main" id="{5274AEAC-C9A1-4890-B72D-0C12965D7314}"/>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09</a:t>
            </a:r>
          </a:p>
        </p:txBody>
      </p:sp>
    </p:spTree>
    <p:extLst>
      <p:ext uri="{BB962C8B-B14F-4D97-AF65-F5344CB8AC3E}">
        <p14:creationId xmlns:p14="http://schemas.microsoft.com/office/powerpoint/2010/main" val="179532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BF4742B7-788B-4469-8CA0-E1BDADBBD084}"/>
              </a:ext>
            </a:extLst>
          </p:cNvPr>
          <p:cNvSpPr txBox="1"/>
          <p:nvPr/>
        </p:nvSpPr>
        <p:spPr>
          <a:xfrm>
            <a:off x="2399155" y="1981200"/>
            <a:ext cx="4853700" cy="707886"/>
          </a:xfrm>
          <a:prstGeom prst="rect">
            <a:avLst/>
          </a:prstGeom>
          <a:noFill/>
        </p:spPr>
        <p:txBody>
          <a:bodyPr wrap="square" rtlCol="0">
            <a:spAutoFit/>
          </a:bodyPr>
          <a:lstStyle/>
          <a:p>
            <a:pPr algn="ctr"/>
            <a:r>
              <a:rPr lang="pt-BR" sz="4000" b="1" dirty="0">
                <a:latin typeface="Albertus Extra Bold" panose="020E0802040304020204" pitchFamily="34" charset="0"/>
              </a:rPr>
              <a:t>Hermann </a:t>
            </a:r>
            <a:r>
              <a:rPr lang="pt-BR" sz="4000" b="1" dirty="0" err="1">
                <a:latin typeface="Albertus Extra Bold" panose="020E0802040304020204" pitchFamily="34" charset="0"/>
              </a:rPr>
              <a:t>Hollerith</a:t>
            </a:r>
            <a:endParaRPr lang="pt-BR" sz="4000" b="1" dirty="0">
              <a:latin typeface="Albertus Extra Bold" panose="020E0802040304020204" pitchFamily="34" charset="0"/>
            </a:endParaRPr>
          </a:p>
        </p:txBody>
      </p:sp>
      <p:sp>
        <p:nvSpPr>
          <p:cNvPr id="3" name="CaixaDeTexto 2">
            <a:extLst>
              <a:ext uri="{FF2B5EF4-FFF2-40B4-BE49-F238E27FC236}">
                <a16:creationId xmlns:a16="http://schemas.microsoft.com/office/drawing/2014/main" id="{411DE9BF-C6BC-4CA3-8171-9DE1029B757C}"/>
              </a:ext>
            </a:extLst>
          </p:cNvPr>
          <p:cNvSpPr txBox="1"/>
          <p:nvPr/>
        </p:nvSpPr>
        <p:spPr>
          <a:xfrm>
            <a:off x="3817266" y="653143"/>
            <a:ext cx="2017478"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4</a:t>
            </a:r>
          </a:p>
        </p:txBody>
      </p:sp>
      <p:pic>
        <p:nvPicPr>
          <p:cNvPr id="1026" name="Picture 2" descr="Is Herman Hollerith the Grandfather of Big Data?">
            <a:extLst>
              <a:ext uri="{FF2B5EF4-FFF2-40B4-BE49-F238E27FC236}">
                <a16:creationId xmlns:a16="http://schemas.microsoft.com/office/drawing/2014/main" id="{3244BCCA-8AAC-42B9-92F2-F454F510F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9" y="3492500"/>
            <a:ext cx="9651438" cy="581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0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CC86C19-5F7A-449E-9BD9-CF00EA888AC5}"/>
              </a:ext>
            </a:extLst>
          </p:cNvPr>
          <p:cNvSpPr txBox="1"/>
          <p:nvPr/>
        </p:nvSpPr>
        <p:spPr>
          <a:xfrm>
            <a:off x="893618" y="1080655"/>
            <a:ext cx="7897091" cy="4247317"/>
          </a:xfrm>
          <a:prstGeom prst="rect">
            <a:avLst/>
          </a:prstGeom>
          <a:noFill/>
        </p:spPr>
        <p:txBody>
          <a:bodyPr wrap="square" rtlCol="0">
            <a:spAutoFit/>
          </a:bodyPr>
          <a:lstStyle/>
          <a:p>
            <a:r>
              <a:rPr lang="pt-BR" dirty="0"/>
              <a:t>	Hermann </a:t>
            </a:r>
            <a:r>
              <a:rPr lang="pt-BR" dirty="0" err="1"/>
              <a:t>Hollerith</a:t>
            </a:r>
            <a:r>
              <a:rPr lang="pt-BR" dirty="0"/>
              <a:t>, nascido em 1860, foi um inventor e estatístico americano que teve um impacto significativo na história da computação. Ele é mais conhecido por desenvolver o primeiro sistema automatizado de tabulação de dados, utilizando cartões perfurados como meio de entrada de dados. </a:t>
            </a:r>
          </a:p>
          <a:p>
            <a:endParaRPr lang="pt-BR" dirty="0"/>
          </a:p>
          <a:p>
            <a:r>
              <a:rPr lang="pt-BR" dirty="0"/>
              <a:t>	Sua invenção revolucionou o processamento de informações, permitindo análises mais rápidas e precisas em diversas áreas, desde o censo populacional até o gerenciamento empresarial.</a:t>
            </a:r>
          </a:p>
          <a:p>
            <a:endParaRPr lang="pt-BR" dirty="0"/>
          </a:p>
          <a:p>
            <a:r>
              <a:rPr lang="pt-BR" dirty="0"/>
              <a:t>	 A máquina de tabulação de </a:t>
            </a:r>
            <a:r>
              <a:rPr lang="pt-BR" dirty="0" err="1"/>
              <a:t>Hollerith</a:t>
            </a:r>
            <a:r>
              <a:rPr lang="pt-BR" dirty="0"/>
              <a:t> foi adotada com sucesso pelo Departamento do Censo dos Estados Unidos e acabou levando à fundação da </a:t>
            </a:r>
            <a:r>
              <a:rPr lang="pt-BR" dirty="0" err="1"/>
              <a:t>Tabulating</a:t>
            </a:r>
            <a:r>
              <a:rPr lang="pt-BR" dirty="0"/>
              <a:t> </a:t>
            </a:r>
            <a:r>
              <a:rPr lang="pt-BR" dirty="0" err="1"/>
              <a:t>Machine</a:t>
            </a:r>
            <a:r>
              <a:rPr lang="pt-BR" dirty="0"/>
              <a:t> </a:t>
            </a:r>
            <a:r>
              <a:rPr lang="pt-BR" dirty="0" err="1"/>
              <a:t>Company</a:t>
            </a:r>
            <a:r>
              <a:rPr lang="pt-BR" dirty="0"/>
              <a:t>, precursora da IBM. </a:t>
            </a:r>
          </a:p>
          <a:p>
            <a:endParaRPr lang="pt-BR" dirty="0"/>
          </a:p>
          <a:p>
            <a:r>
              <a:rPr lang="pt-BR" dirty="0"/>
              <a:t>	Seu legado como pioneiro da computação e da estatística vive até hoje, com sua inovação fundamental na evolução dos computadores modernos.</a:t>
            </a:r>
          </a:p>
        </p:txBody>
      </p:sp>
      <p:sp>
        <p:nvSpPr>
          <p:cNvPr id="3" name="CaixaDeTexto 2">
            <a:extLst>
              <a:ext uri="{FF2B5EF4-FFF2-40B4-BE49-F238E27FC236}">
                <a16:creationId xmlns:a16="http://schemas.microsoft.com/office/drawing/2014/main" id="{589D4816-9613-42EC-8B8D-9B5EDBEFDA7A}"/>
              </a:ext>
            </a:extLst>
          </p:cNvPr>
          <p:cNvSpPr txBox="1"/>
          <p:nvPr/>
        </p:nvSpPr>
        <p:spPr>
          <a:xfrm>
            <a:off x="856342" y="10163439"/>
            <a:ext cx="5076371" cy="1200329"/>
          </a:xfrm>
          <a:prstGeom prst="rect">
            <a:avLst/>
          </a:prstGeom>
          <a:noFill/>
        </p:spPr>
        <p:txBody>
          <a:bodyPr wrap="square" rtlCol="0">
            <a:spAutoFit/>
          </a:bodyPr>
          <a:lstStyle/>
          <a:p>
            <a:r>
              <a:rPr lang="pt-BR" dirty="0"/>
              <a:t>Links úteis:</a:t>
            </a:r>
          </a:p>
          <a:p>
            <a:r>
              <a:rPr lang="pt-BR" dirty="0">
                <a:hlinkClick r:id="rId2"/>
              </a:rPr>
              <a:t>https://www.youtube.com/watch?v=2U21yCKHchg</a:t>
            </a:r>
          </a:p>
          <a:p>
            <a:endParaRPr lang="pt-BR" dirty="0">
              <a:hlinkClick r:id="rId2"/>
            </a:endParaRPr>
          </a:p>
          <a:p>
            <a:r>
              <a:rPr lang="pt-BR" dirty="0">
                <a:hlinkClick r:id="rId3"/>
              </a:rPr>
              <a:t>https://www.youtube.com/watch?v=UjTL-ApLlDc</a:t>
            </a:r>
            <a:endParaRPr lang="pt-BR" dirty="0"/>
          </a:p>
        </p:txBody>
      </p:sp>
      <p:sp>
        <p:nvSpPr>
          <p:cNvPr id="4" name="CaixaDeTexto 3">
            <a:extLst>
              <a:ext uri="{FF2B5EF4-FFF2-40B4-BE49-F238E27FC236}">
                <a16:creationId xmlns:a16="http://schemas.microsoft.com/office/drawing/2014/main" id="{7F2D0E6E-587A-4E98-92CB-B8EA9D8C674D}"/>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11</a:t>
            </a:r>
          </a:p>
        </p:txBody>
      </p:sp>
    </p:spTree>
    <p:extLst>
      <p:ext uri="{BB962C8B-B14F-4D97-AF65-F5344CB8AC3E}">
        <p14:creationId xmlns:p14="http://schemas.microsoft.com/office/powerpoint/2010/main" val="108994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0ABE1C-7908-41D1-91B5-F564872AC683}"/>
              </a:ext>
            </a:extLst>
          </p:cNvPr>
          <p:cNvSpPr txBox="1"/>
          <p:nvPr/>
        </p:nvSpPr>
        <p:spPr>
          <a:xfrm>
            <a:off x="3200410" y="1981200"/>
            <a:ext cx="3251190" cy="707886"/>
          </a:xfrm>
          <a:prstGeom prst="rect">
            <a:avLst/>
          </a:prstGeom>
          <a:noFill/>
        </p:spPr>
        <p:txBody>
          <a:bodyPr wrap="square" rtlCol="0">
            <a:spAutoFit/>
          </a:bodyPr>
          <a:lstStyle/>
          <a:p>
            <a:pPr algn="ctr"/>
            <a:r>
              <a:rPr lang="pt-BR" sz="4000" b="1" dirty="0">
                <a:latin typeface="Albertus Extra Bold" panose="020E0802040304020204" pitchFamily="34" charset="0"/>
              </a:rPr>
              <a:t>Alan Turing</a:t>
            </a:r>
          </a:p>
        </p:txBody>
      </p:sp>
      <p:sp>
        <p:nvSpPr>
          <p:cNvPr id="3" name="CaixaDeTexto 2">
            <a:extLst>
              <a:ext uri="{FF2B5EF4-FFF2-40B4-BE49-F238E27FC236}">
                <a16:creationId xmlns:a16="http://schemas.microsoft.com/office/drawing/2014/main" id="{77B82CF9-9EAE-4C85-AA25-01702F9127D4}"/>
              </a:ext>
            </a:extLst>
          </p:cNvPr>
          <p:cNvSpPr txBox="1"/>
          <p:nvPr/>
        </p:nvSpPr>
        <p:spPr>
          <a:xfrm>
            <a:off x="3817266" y="653143"/>
            <a:ext cx="2017478"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5</a:t>
            </a:r>
          </a:p>
        </p:txBody>
      </p:sp>
      <p:pic>
        <p:nvPicPr>
          <p:cNvPr id="2050" name="Picture 2" descr="1936: Alan Turing &amp; The Turing Machine - Pivotal Moments — Pivotal">
            <a:extLst>
              <a:ext uri="{FF2B5EF4-FFF2-40B4-BE49-F238E27FC236}">
                <a16:creationId xmlns:a16="http://schemas.microsoft.com/office/drawing/2014/main" id="{FF220CC9-9DDF-4242-97C6-C7AB7856C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00463"/>
            <a:ext cx="9601200"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104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7607991-575F-483B-BC69-839882CBE682}"/>
              </a:ext>
            </a:extLst>
          </p:cNvPr>
          <p:cNvSpPr txBox="1"/>
          <p:nvPr/>
        </p:nvSpPr>
        <p:spPr>
          <a:xfrm>
            <a:off x="838200" y="1003300"/>
            <a:ext cx="7975600" cy="5909310"/>
          </a:xfrm>
          <a:prstGeom prst="rect">
            <a:avLst/>
          </a:prstGeom>
          <a:noFill/>
        </p:spPr>
        <p:txBody>
          <a:bodyPr wrap="square" rtlCol="0">
            <a:spAutoFit/>
          </a:bodyPr>
          <a:lstStyle/>
          <a:p>
            <a:r>
              <a:rPr lang="pt-BR" dirty="0"/>
              <a:t>	Alan Turing, um matemático, lógico e criptoanalista britânico, nasceu em 1912 e faleceu em 1954, deixando um legado que influenciou profundamente o desenvolvimento da ciência da computação e da inteligência artificial. </a:t>
            </a:r>
          </a:p>
          <a:p>
            <a:endParaRPr lang="pt-BR" dirty="0"/>
          </a:p>
          <a:p>
            <a:r>
              <a:rPr lang="pt-BR" dirty="0"/>
              <a:t>	Sua contribuição mais notável foi a concepção da "Máquina de Turing", um modelo teórico de um dispositivo que manipula símbolos em uma fita de acordo com uma tabela de regras, uma formulação que se tornou fundamental na definição do que é um computador. </a:t>
            </a:r>
          </a:p>
          <a:p>
            <a:endParaRPr lang="pt-BR" dirty="0"/>
          </a:p>
          <a:p>
            <a:r>
              <a:rPr lang="pt-BR" dirty="0"/>
              <a:t>	Durante a Segunda Guerra Mundial, Turing liderou uma equipe que desenvolveu métodos para quebrar os códigos de comunicação nazistas, contribuindo significativamente para o esforço de guerra aliado. Após a guerra, ele continuou a fazer importantes contribuições para a ciência da computação, incluindo o desenvolvimento de um teste para determinar a inteligência artificial, hoje conhecido como o "Teste de Turing". </a:t>
            </a:r>
          </a:p>
          <a:p>
            <a:endParaRPr lang="pt-BR" dirty="0"/>
          </a:p>
          <a:p>
            <a:r>
              <a:rPr lang="pt-BR" dirty="0"/>
              <a:t>	Tragicamente, Turing foi perseguido e condenado por sua homossexualidade, e sua morte em 1954 foi considerada um suicídio. Sua genialidade e sua história pessoal marcaram profundamente a história da computação e o reconhecimento de direitos civis. Em tempos mais recentes, houve um movimento para revisar sua condenação e reconhecer plenamente suas contribuições.</a:t>
            </a:r>
          </a:p>
        </p:txBody>
      </p:sp>
      <p:sp>
        <p:nvSpPr>
          <p:cNvPr id="3" name="CaixaDeTexto 2">
            <a:extLst>
              <a:ext uri="{FF2B5EF4-FFF2-40B4-BE49-F238E27FC236}">
                <a16:creationId xmlns:a16="http://schemas.microsoft.com/office/drawing/2014/main" id="{6BBE66E3-1FA3-44A2-AAE2-C884B9333B8F}"/>
              </a:ext>
            </a:extLst>
          </p:cNvPr>
          <p:cNvSpPr txBox="1"/>
          <p:nvPr/>
        </p:nvSpPr>
        <p:spPr>
          <a:xfrm>
            <a:off x="856342" y="10163439"/>
            <a:ext cx="5076371" cy="1477328"/>
          </a:xfrm>
          <a:prstGeom prst="rect">
            <a:avLst/>
          </a:prstGeom>
          <a:noFill/>
        </p:spPr>
        <p:txBody>
          <a:bodyPr wrap="square" rtlCol="0">
            <a:spAutoFit/>
          </a:bodyPr>
          <a:lstStyle/>
          <a:p>
            <a:r>
              <a:rPr lang="pt-BR" dirty="0"/>
              <a:t>Links úteis:</a:t>
            </a:r>
          </a:p>
          <a:p>
            <a:r>
              <a:rPr lang="pt-BR" dirty="0">
                <a:hlinkClick r:id="rId2"/>
              </a:rPr>
              <a:t>https://www.youtube.com/watch?v=4ko1ZDpkc9E&amp;list=PL1TiOIctzTIrFjd20cub__-Bo39MtaY99</a:t>
            </a:r>
            <a:endParaRPr lang="pt-BR" dirty="0"/>
          </a:p>
          <a:p>
            <a:endParaRPr lang="pt-BR" dirty="0"/>
          </a:p>
          <a:p>
            <a:r>
              <a:rPr lang="pt-BR" dirty="0">
                <a:hlinkClick r:id="rId3"/>
              </a:rPr>
              <a:t>https://www.youtube.com/watch?v=5w3zDa7bgLU</a:t>
            </a:r>
            <a:endParaRPr lang="pt-BR" dirty="0"/>
          </a:p>
        </p:txBody>
      </p:sp>
      <p:sp>
        <p:nvSpPr>
          <p:cNvPr id="4" name="CaixaDeTexto 3">
            <a:extLst>
              <a:ext uri="{FF2B5EF4-FFF2-40B4-BE49-F238E27FC236}">
                <a16:creationId xmlns:a16="http://schemas.microsoft.com/office/drawing/2014/main" id="{BC9100E8-FD96-44F7-8B77-47C629E4B0B9}"/>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12</a:t>
            </a:r>
          </a:p>
        </p:txBody>
      </p:sp>
    </p:spTree>
    <p:extLst>
      <p:ext uri="{BB962C8B-B14F-4D97-AF65-F5344CB8AC3E}">
        <p14:creationId xmlns:p14="http://schemas.microsoft.com/office/powerpoint/2010/main" val="296870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4DA0F20-6D5F-43B8-919C-0070AEC5F021}"/>
              </a:ext>
            </a:extLst>
          </p:cNvPr>
          <p:cNvSpPr txBox="1"/>
          <p:nvPr/>
        </p:nvSpPr>
        <p:spPr>
          <a:xfrm>
            <a:off x="1422410" y="1981200"/>
            <a:ext cx="6807190" cy="1323439"/>
          </a:xfrm>
          <a:prstGeom prst="rect">
            <a:avLst/>
          </a:prstGeom>
          <a:noFill/>
        </p:spPr>
        <p:txBody>
          <a:bodyPr wrap="square" rtlCol="0">
            <a:spAutoFit/>
          </a:bodyPr>
          <a:lstStyle/>
          <a:p>
            <a:pPr algn="ctr"/>
            <a:r>
              <a:rPr lang="en-US" sz="4000" b="1" dirty="0">
                <a:latin typeface="Albertus Extra Bold" panose="020E0802040304020204" pitchFamily="34" charset="0"/>
              </a:rPr>
              <a:t>John Presper Eckert e John William Mauchly</a:t>
            </a:r>
            <a:endParaRPr lang="pt-BR" sz="4000" b="1" dirty="0">
              <a:latin typeface="Albertus Extra Bold" panose="020E0802040304020204" pitchFamily="34" charset="0"/>
            </a:endParaRPr>
          </a:p>
        </p:txBody>
      </p:sp>
      <p:sp>
        <p:nvSpPr>
          <p:cNvPr id="3" name="CaixaDeTexto 2">
            <a:extLst>
              <a:ext uri="{FF2B5EF4-FFF2-40B4-BE49-F238E27FC236}">
                <a16:creationId xmlns:a16="http://schemas.microsoft.com/office/drawing/2014/main" id="{1D9764F7-A236-45FE-AB5B-5CDBE1220C9E}"/>
              </a:ext>
            </a:extLst>
          </p:cNvPr>
          <p:cNvSpPr txBox="1"/>
          <p:nvPr/>
        </p:nvSpPr>
        <p:spPr>
          <a:xfrm>
            <a:off x="3817266" y="653143"/>
            <a:ext cx="2017478"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6</a:t>
            </a:r>
          </a:p>
        </p:txBody>
      </p:sp>
      <p:pic>
        <p:nvPicPr>
          <p:cNvPr id="3074" name="Picture 2" descr="J. Presper Eckert and John Mauchly in front of vacuum tubes | 102657861 |  Computer History Museum">
            <a:extLst>
              <a:ext uri="{FF2B5EF4-FFF2-40B4-BE49-F238E27FC236}">
                <a16:creationId xmlns:a16="http://schemas.microsoft.com/office/drawing/2014/main" id="{476DBA5F-8B9C-43B6-8D8D-A3626D0AC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3593389"/>
            <a:ext cx="9601200" cy="8180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913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4757E56-0C92-4D72-889F-8B7A60048962}"/>
              </a:ext>
            </a:extLst>
          </p:cNvPr>
          <p:cNvSpPr txBox="1"/>
          <p:nvPr/>
        </p:nvSpPr>
        <p:spPr>
          <a:xfrm>
            <a:off x="819150" y="933450"/>
            <a:ext cx="8096250" cy="7848302"/>
          </a:xfrm>
          <a:prstGeom prst="rect">
            <a:avLst/>
          </a:prstGeom>
          <a:noFill/>
        </p:spPr>
        <p:txBody>
          <a:bodyPr wrap="square" rtlCol="0">
            <a:spAutoFit/>
          </a:bodyPr>
          <a:lstStyle/>
          <a:p>
            <a:r>
              <a:rPr lang="pt-BR" dirty="0"/>
              <a:t>John </a:t>
            </a:r>
            <a:r>
              <a:rPr lang="pt-BR" dirty="0" err="1"/>
              <a:t>Presper</a:t>
            </a:r>
            <a:r>
              <a:rPr lang="pt-BR" dirty="0"/>
              <a:t> </a:t>
            </a:r>
            <a:r>
              <a:rPr lang="pt-BR" dirty="0" err="1"/>
              <a:t>Eckert</a:t>
            </a:r>
            <a:r>
              <a:rPr lang="pt-BR" dirty="0"/>
              <a:t> e John William </a:t>
            </a:r>
            <a:r>
              <a:rPr lang="pt-BR" dirty="0" err="1"/>
              <a:t>Mauchly</a:t>
            </a:r>
            <a:r>
              <a:rPr lang="pt-BR" dirty="0"/>
              <a:t> foram dois engenheiros americanos cuja colaboração resultou em uma das mais importantes invenções do século XX: o ENIAC, o primeiro computador eletrônico de grande escala do mundo.</a:t>
            </a:r>
          </a:p>
          <a:p>
            <a:endParaRPr lang="pt-BR" dirty="0"/>
          </a:p>
          <a:p>
            <a:r>
              <a:rPr lang="pt-BR" dirty="0" err="1"/>
              <a:t>Eckert</a:t>
            </a:r>
            <a:r>
              <a:rPr lang="pt-BR" dirty="0"/>
              <a:t> nasceu em 1919 e </a:t>
            </a:r>
            <a:r>
              <a:rPr lang="pt-BR" dirty="0" err="1"/>
              <a:t>Mauchly</a:t>
            </a:r>
            <a:r>
              <a:rPr lang="pt-BR" dirty="0"/>
              <a:t> em 1907. Ambos compartilhavam um interesse comum em eletrônica e computação desde cedo. Durante a Segunda Guerra Mundial, trabalharam juntos no Moore </a:t>
            </a:r>
            <a:r>
              <a:rPr lang="pt-BR" dirty="0" err="1"/>
              <a:t>School</a:t>
            </a:r>
            <a:r>
              <a:rPr lang="pt-BR" dirty="0"/>
              <a:t> </a:t>
            </a:r>
            <a:r>
              <a:rPr lang="pt-BR" dirty="0" err="1"/>
              <a:t>of</a:t>
            </a:r>
            <a:r>
              <a:rPr lang="pt-BR" dirty="0"/>
              <a:t> </a:t>
            </a:r>
            <a:r>
              <a:rPr lang="pt-BR" dirty="0" err="1"/>
              <a:t>Electrical</a:t>
            </a:r>
            <a:r>
              <a:rPr lang="pt-BR" dirty="0"/>
              <a:t> </a:t>
            </a:r>
            <a:r>
              <a:rPr lang="pt-BR" dirty="0" err="1"/>
              <a:t>Engineering</a:t>
            </a:r>
            <a:r>
              <a:rPr lang="pt-BR" dirty="0"/>
              <a:t> da Universidade da Pensilvânia, onde desenvolveram o ENIAC.</a:t>
            </a:r>
          </a:p>
          <a:p>
            <a:endParaRPr lang="pt-BR" dirty="0"/>
          </a:p>
          <a:p>
            <a:r>
              <a:rPr lang="pt-BR" dirty="0"/>
              <a:t>O ENIAC foi concebido para fins militares, especificamente para calcular trajetórias balísticas. Sua construção começou em 1943 e foi concluída em 1945. Era composto por milhares de válvulas eletrônicas e ocupava uma grande área. </a:t>
            </a:r>
            <a:r>
              <a:rPr lang="pt-BR" dirty="0" err="1"/>
              <a:t>Eckert</a:t>
            </a:r>
            <a:r>
              <a:rPr lang="pt-BR" dirty="0"/>
              <a:t> e </a:t>
            </a:r>
            <a:r>
              <a:rPr lang="pt-BR" dirty="0" err="1"/>
              <a:t>Mauchly</a:t>
            </a:r>
            <a:r>
              <a:rPr lang="pt-BR" dirty="0"/>
              <a:t> projetaram o ENIAC para ser reprogramável, uma característica inovadora que o tornou um precursor dos computadores modernos.</a:t>
            </a:r>
          </a:p>
          <a:p>
            <a:endParaRPr lang="pt-BR" dirty="0"/>
          </a:p>
          <a:p>
            <a:r>
              <a:rPr lang="pt-BR" dirty="0"/>
              <a:t>Após a conclusão do ENIAC, </a:t>
            </a:r>
            <a:r>
              <a:rPr lang="pt-BR" dirty="0" err="1"/>
              <a:t>Eckert</a:t>
            </a:r>
            <a:r>
              <a:rPr lang="pt-BR" dirty="0"/>
              <a:t> e </a:t>
            </a:r>
            <a:r>
              <a:rPr lang="pt-BR" dirty="0" err="1"/>
              <a:t>Mauchly</a:t>
            </a:r>
            <a:r>
              <a:rPr lang="pt-BR" dirty="0"/>
              <a:t> continuaram a contribuir para o desenvolvimento da computação. Fundaram a </a:t>
            </a:r>
            <a:r>
              <a:rPr lang="pt-BR" dirty="0" err="1"/>
              <a:t>Eckert-Mauchly</a:t>
            </a:r>
            <a:r>
              <a:rPr lang="pt-BR" dirty="0"/>
              <a:t> Computer Corporation e desenvolveram o UNIVAC I, o primeiro computador comercialmente disponível nos Estados Unidos.</a:t>
            </a:r>
          </a:p>
          <a:p>
            <a:endParaRPr lang="pt-BR" dirty="0"/>
          </a:p>
          <a:p>
            <a:r>
              <a:rPr lang="pt-BR" dirty="0"/>
              <a:t>Embora tenham recebido reconhecimento por suas realizações, a patente do ENIAC foi objeto de disputa por muitos anos. Eventualmente, em 1973, o caso foi resolvido a favor de </a:t>
            </a:r>
            <a:r>
              <a:rPr lang="pt-BR" dirty="0" err="1"/>
              <a:t>Eckert</a:t>
            </a:r>
            <a:r>
              <a:rPr lang="pt-BR" dirty="0"/>
              <a:t> e </a:t>
            </a:r>
            <a:r>
              <a:rPr lang="pt-BR" dirty="0" err="1"/>
              <a:t>Mauchly</a:t>
            </a:r>
            <a:r>
              <a:rPr lang="pt-BR" dirty="0"/>
              <a:t>, reconhecendo oficialmente sua contribuição para o desenvolvimento do ENIAC.</a:t>
            </a:r>
          </a:p>
          <a:p>
            <a:endParaRPr lang="pt-BR" dirty="0"/>
          </a:p>
          <a:p>
            <a:r>
              <a:rPr lang="pt-BR" dirty="0"/>
              <a:t>A colaboração entre John </a:t>
            </a:r>
            <a:r>
              <a:rPr lang="pt-BR" dirty="0" err="1"/>
              <a:t>Presper</a:t>
            </a:r>
            <a:r>
              <a:rPr lang="pt-BR" dirty="0"/>
              <a:t> </a:t>
            </a:r>
            <a:r>
              <a:rPr lang="pt-BR" dirty="0" err="1"/>
              <a:t>Eckert</a:t>
            </a:r>
            <a:r>
              <a:rPr lang="pt-BR" dirty="0"/>
              <a:t> e John William </a:t>
            </a:r>
            <a:r>
              <a:rPr lang="pt-BR" dirty="0" err="1"/>
              <a:t>Mauchly</a:t>
            </a:r>
            <a:r>
              <a:rPr lang="pt-BR" dirty="0"/>
              <a:t> marcou um ponto de viragem na história da computação, pavimentando o caminho para a era dos computadores eletrônicos e influenciando profundamente o mundo moderno.</a:t>
            </a:r>
          </a:p>
        </p:txBody>
      </p:sp>
      <p:pic>
        <p:nvPicPr>
          <p:cNvPr id="4098" name="Picture 2" descr="ENIAC (1946), 28 ton of Devices. Retrieved from... | Download Scientific  Diagram">
            <a:extLst>
              <a:ext uri="{FF2B5EF4-FFF2-40B4-BE49-F238E27FC236}">
                <a16:creationId xmlns:a16="http://schemas.microsoft.com/office/drawing/2014/main" id="{546A4CB8-5351-4BF0-ABB0-2402F1962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8727173"/>
            <a:ext cx="3905250" cy="317014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D785B8-FCF5-4283-A08D-14627EA19C67}"/>
              </a:ext>
            </a:extLst>
          </p:cNvPr>
          <p:cNvSpPr txBox="1"/>
          <p:nvPr/>
        </p:nvSpPr>
        <p:spPr>
          <a:xfrm>
            <a:off x="819151" y="9061003"/>
            <a:ext cx="2667000" cy="923330"/>
          </a:xfrm>
          <a:prstGeom prst="rect">
            <a:avLst/>
          </a:prstGeom>
          <a:noFill/>
        </p:spPr>
        <p:txBody>
          <a:bodyPr wrap="square" rtlCol="0">
            <a:spAutoFit/>
          </a:bodyPr>
          <a:lstStyle/>
          <a:p>
            <a:r>
              <a:rPr lang="pt-BR" dirty="0"/>
              <a:t>Links úteis:</a:t>
            </a:r>
          </a:p>
          <a:p>
            <a:r>
              <a:rPr lang="pt-BR" dirty="0">
                <a:hlinkClick r:id="rId3"/>
              </a:rPr>
              <a:t>https://www.youtube.com/watch?v=6X2B8Z_DCo0</a:t>
            </a:r>
            <a:endParaRPr lang="pt-BR" dirty="0"/>
          </a:p>
        </p:txBody>
      </p:sp>
      <p:sp>
        <p:nvSpPr>
          <p:cNvPr id="5" name="CaixaDeTexto 4">
            <a:extLst>
              <a:ext uri="{FF2B5EF4-FFF2-40B4-BE49-F238E27FC236}">
                <a16:creationId xmlns:a16="http://schemas.microsoft.com/office/drawing/2014/main" id="{DD65F3AE-6CD0-4F8C-B3AC-1255EB213E3E}"/>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13</a:t>
            </a:r>
          </a:p>
        </p:txBody>
      </p:sp>
    </p:spTree>
    <p:extLst>
      <p:ext uri="{BB962C8B-B14F-4D97-AF65-F5344CB8AC3E}">
        <p14:creationId xmlns:p14="http://schemas.microsoft.com/office/powerpoint/2010/main" val="135507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58976C9-7E1F-444A-9B2C-E45D03418871}"/>
              </a:ext>
            </a:extLst>
          </p:cNvPr>
          <p:cNvSpPr txBox="1"/>
          <p:nvPr/>
        </p:nvSpPr>
        <p:spPr>
          <a:xfrm>
            <a:off x="2270135" y="1981200"/>
            <a:ext cx="5111740" cy="707886"/>
          </a:xfrm>
          <a:prstGeom prst="rect">
            <a:avLst/>
          </a:prstGeom>
          <a:noFill/>
        </p:spPr>
        <p:txBody>
          <a:bodyPr wrap="square" rtlCol="0">
            <a:spAutoFit/>
          </a:bodyPr>
          <a:lstStyle/>
          <a:p>
            <a:pPr algn="ctr"/>
            <a:r>
              <a:rPr lang="pt-BR" sz="4000" b="1" dirty="0">
                <a:latin typeface="Albertus Extra Bold" panose="020E0802040304020204" pitchFamily="34" charset="0"/>
              </a:rPr>
              <a:t>John Von Neumann</a:t>
            </a:r>
          </a:p>
        </p:txBody>
      </p:sp>
      <p:sp>
        <p:nvSpPr>
          <p:cNvPr id="3" name="CaixaDeTexto 2">
            <a:extLst>
              <a:ext uri="{FF2B5EF4-FFF2-40B4-BE49-F238E27FC236}">
                <a16:creationId xmlns:a16="http://schemas.microsoft.com/office/drawing/2014/main" id="{178DAEE8-A437-410F-9F7A-F06C4650AE3F}"/>
              </a:ext>
            </a:extLst>
          </p:cNvPr>
          <p:cNvSpPr txBox="1"/>
          <p:nvPr/>
        </p:nvSpPr>
        <p:spPr>
          <a:xfrm>
            <a:off x="3817266" y="653143"/>
            <a:ext cx="2017478"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7</a:t>
            </a:r>
          </a:p>
        </p:txBody>
      </p:sp>
      <p:pic>
        <p:nvPicPr>
          <p:cNvPr id="5122" name="Picture 2" descr="j:john_von_neumann [Wiki Computação]">
            <a:extLst>
              <a:ext uri="{FF2B5EF4-FFF2-40B4-BE49-F238E27FC236}">
                <a16:creationId xmlns:a16="http://schemas.microsoft.com/office/drawing/2014/main" id="{88D46D28-2CE0-47A4-887E-3F92F0B53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05" y="3590927"/>
            <a:ext cx="10245610" cy="683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302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2ABD79E-BFB4-4886-AF58-41B3977C2AF5}"/>
              </a:ext>
            </a:extLst>
          </p:cNvPr>
          <p:cNvSpPr txBox="1"/>
          <p:nvPr/>
        </p:nvSpPr>
        <p:spPr>
          <a:xfrm>
            <a:off x="800100" y="1657350"/>
            <a:ext cx="8039100" cy="9233297"/>
          </a:xfrm>
          <a:prstGeom prst="rect">
            <a:avLst/>
          </a:prstGeom>
          <a:noFill/>
        </p:spPr>
        <p:txBody>
          <a:bodyPr wrap="square" rtlCol="0">
            <a:spAutoFit/>
          </a:bodyPr>
          <a:lstStyle/>
          <a:p>
            <a:r>
              <a:rPr lang="pt-BR" dirty="0"/>
              <a:t>John von Neumann, um renomado matemático, físico e cientista da computação, nasceu em 1903 e faleceu em 1957. Sua contribuição para a ciência e a tecnologia é vasta e profundamente impactante.</a:t>
            </a:r>
          </a:p>
          <a:p>
            <a:endParaRPr lang="pt-BR" dirty="0"/>
          </a:p>
          <a:p>
            <a:r>
              <a:rPr lang="pt-BR" dirty="0"/>
              <a:t>1. Teoria dos Jogos e Economia: Von Neumann foi pioneiro na teoria dos jogos, uma área da matemática que estuda interações estratégicas entre jogadores. Suas contribuições nesse campo tiveram um grande impacto nas ciências sociais, especialmente na economia, onde os princípios da teoria dos jogos são amplamente aplicados.</a:t>
            </a:r>
          </a:p>
          <a:p>
            <a:endParaRPr lang="pt-BR" dirty="0"/>
          </a:p>
          <a:p>
            <a:r>
              <a:rPr lang="pt-BR" dirty="0"/>
              <a:t>2. Computação e Arquitetura de Computadores: Von Neumann desempenhou um papel fundamental no desenvolvimento da arquitetura de computadores moderna. Ele formulou os conceitos básicos da arquitetura de computadores conhecida como "arquitetura de von Neumann", na qual programas e dados são armazenados na mesma memória e manipulados por uma unidade central de processamento. Esse modelo tornou-se a base para a maioria dos computadores digitais construídos desde então.</a:t>
            </a:r>
          </a:p>
          <a:p>
            <a:endParaRPr lang="pt-BR" dirty="0"/>
          </a:p>
          <a:p>
            <a:r>
              <a:rPr lang="pt-BR" dirty="0"/>
              <a:t>3. Contribuições para a Física: Von Neumann fez importantes contribuições para a física quântica e a mecânica estatística. Seu trabalho na interpretação matemática da mecânica quântica foi especialmente influente e ajudou a estabelecer as bases da teoria quântica moderna.</a:t>
            </a:r>
          </a:p>
          <a:p>
            <a:endParaRPr lang="pt-BR" dirty="0"/>
          </a:p>
          <a:p>
            <a:r>
              <a:rPr lang="pt-BR" dirty="0"/>
              <a:t>4. Segurança de Computadores: Durante a Segunda Guerra Mundial, von Neumann trabalhou no projeto de armas nucleares e, posteriormente, na segurança de computadores. Ele foi fundamental no desenvolvimento do conceito de "autômatos autorreplicantes", que mais tarde influenciou o campo da segurança de computadores e da cibernética.</a:t>
            </a:r>
          </a:p>
          <a:p>
            <a:endParaRPr lang="pt-BR" dirty="0"/>
          </a:p>
          <a:p>
            <a:r>
              <a:rPr lang="pt-BR" dirty="0"/>
              <a:t>O legado de John von Neumann é vasto e multifacetado, abrangendo uma ampla gama de disciplinas, desde matemática e física até economia e ciência da computação. Sua genialidade e suas contribuições continuam a moldar o mundo moderno em diversas áreas do conhecimento.</a:t>
            </a:r>
          </a:p>
        </p:txBody>
      </p:sp>
      <p:sp>
        <p:nvSpPr>
          <p:cNvPr id="3" name="CaixaDeTexto 2">
            <a:extLst>
              <a:ext uri="{FF2B5EF4-FFF2-40B4-BE49-F238E27FC236}">
                <a16:creationId xmlns:a16="http://schemas.microsoft.com/office/drawing/2014/main" id="{61FBA2EA-2079-45CC-80B4-FF9A949453FB}"/>
              </a:ext>
            </a:extLst>
          </p:cNvPr>
          <p:cNvSpPr txBox="1"/>
          <p:nvPr/>
        </p:nvSpPr>
        <p:spPr>
          <a:xfrm>
            <a:off x="800099" y="11144250"/>
            <a:ext cx="6384471" cy="646331"/>
          </a:xfrm>
          <a:prstGeom prst="rect">
            <a:avLst/>
          </a:prstGeom>
          <a:noFill/>
        </p:spPr>
        <p:txBody>
          <a:bodyPr wrap="square" rtlCol="0">
            <a:spAutoFit/>
          </a:bodyPr>
          <a:lstStyle/>
          <a:p>
            <a:r>
              <a:rPr lang="pt-BR" dirty="0"/>
              <a:t>Links úteis:</a:t>
            </a:r>
          </a:p>
          <a:p>
            <a:r>
              <a:rPr lang="pt-BR" dirty="0">
                <a:hlinkClick r:id="rId2"/>
              </a:rPr>
              <a:t>https://www.youtube.com/watch?app=desktop&amp;v=6M98CKs1GX8</a:t>
            </a:r>
            <a:endParaRPr lang="pt-BR" dirty="0"/>
          </a:p>
        </p:txBody>
      </p:sp>
      <p:sp>
        <p:nvSpPr>
          <p:cNvPr id="4" name="CaixaDeTexto 3">
            <a:extLst>
              <a:ext uri="{FF2B5EF4-FFF2-40B4-BE49-F238E27FC236}">
                <a16:creationId xmlns:a16="http://schemas.microsoft.com/office/drawing/2014/main" id="{95FE0D98-AADB-4EAE-B1D5-910D85FE2A60}"/>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15</a:t>
            </a:r>
          </a:p>
        </p:txBody>
      </p:sp>
    </p:spTree>
    <p:extLst>
      <p:ext uri="{BB962C8B-B14F-4D97-AF65-F5344CB8AC3E}">
        <p14:creationId xmlns:p14="http://schemas.microsoft.com/office/powerpoint/2010/main" val="3213016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58976C9-7E1F-444A-9B2C-E45D03418871}"/>
              </a:ext>
            </a:extLst>
          </p:cNvPr>
          <p:cNvSpPr txBox="1"/>
          <p:nvPr/>
        </p:nvSpPr>
        <p:spPr>
          <a:xfrm>
            <a:off x="3018981" y="1981200"/>
            <a:ext cx="3614048" cy="707886"/>
          </a:xfrm>
          <a:prstGeom prst="rect">
            <a:avLst/>
          </a:prstGeom>
          <a:noFill/>
        </p:spPr>
        <p:txBody>
          <a:bodyPr wrap="square" rtlCol="0">
            <a:spAutoFit/>
          </a:bodyPr>
          <a:lstStyle/>
          <a:p>
            <a:pPr algn="ctr"/>
            <a:r>
              <a:rPr lang="pt-BR" sz="4000" b="1" dirty="0">
                <a:latin typeface="Albertus Extra Bold" panose="020E0802040304020204" pitchFamily="34" charset="0"/>
              </a:rPr>
              <a:t>Konrad </a:t>
            </a:r>
            <a:r>
              <a:rPr lang="pt-BR" sz="4000" b="1" dirty="0" err="1">
                <a:latin typeface="Albertus Extra Bold" panose="020E0802040304020204" pitchFamily="34" charset="0"/>
              </a:rPr>
              <a:t>Zuse</a:t>
            </a:r>
            <a:endParaRPr lang="pt-BR" sz="4000" b="1" dirty="0">
              <a:latin typeface="Albertus Extra Bold" panose="020E0802040304020204" pitchFamily="34" charset="0"/>
            </a:endParaRPr>
          </a:p>
        </p:txBody>
      </p:sp>
      <p:sp>
        <p:nvSpPr>
          <p:cNvPr id="3" name="CaixaDeTexto 2">
            <a:extLst>
              <a:ext uri="{FF2B5EF4-FFF2-40B4-BE49-F238E27FC236}">
                <a16:creationId xmlns:a16="http://schemas.microsoft.com/office/drawing/2014/main" id="{178DAEE8-A437-410F-9F7A-F06C4650AE3F}"/>
              </a:ext>
            </a:extLst>
          </p:cNvPr>
          <p:cNvSpPr txBox="1"/>
          <p:nvPr/>
        </p:nvSpPr>
        <p:spPr>
          <a:xfrm>
            <a:off x="3817266" y="653143"/>
            <a:ext cx="2017478"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8</a:t>
            </a:r>
          </a:p>
        </p:txBody>
      </p:sp>
      <p:pic>
        <p:nvPicPr>
          <p:cNvPr id="6148" name="Picture 4" descr="Konrad Zuse: Computer Pioneer • The German Way &amp; More">
            <a:extLst>
              <a:ext uri="{FF2B5EF4-FFF2-40B4-BE49-F238E27FC236}">
                <a16:creationId xmlns:a16="http://schemas.microsoft.com/office/drawing/2014/main" id="{56FFF47B-1152-4868-93BA-6D5BDEF58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1" y="3421627"/>
            <a:ext cx="9647562" cy="654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432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F7F0427-B497-4BE9-8706-998F9699633D}"/>
              </a:ext>
            </a:extLst>
          </p:cNvPr>
          <p:cNvSpPr txBox="1"/>
          <p:nvPr/>
        </p:nvSpPr>
        <p:spPr>
          <a:xfrm>
            <a:off x="832757" y="1012371"/>
            <a:ext cx="8066314" cy="9818072"/>
          </a:xfrm>
          <a:prstGeom prst="rect">
            <a:avLst/>
          </a:prstGeom>
          <a:noFill/>
        </p:spPr>
        <p:txBody>
          <a:bodyPr wrap="square" rtlCol="0">
            <a:spAutoFit/>
          </a:bodyPr>
          <a:lstStyle/>
          <a:p>
            <a:pPr algn="ctr"/>
            <a:r>
              <a:rPr lang="pt-BR" sz="3200" b="1" dirty="0" err="1"/>
              <a:t>Bootcamp</a:t>
            </a:r>
            <a:r>
              <a:rPr lang="pt-BR" sz="3200" b="1" dirty="0"/>
              <a:t> DIO – Santander 2024</a:t>
            </a:r>
          </a:p>
          <a:p>
            <a:endParaRPr lang="pt-BR" dirty="0"/>
          </a:p>
          <a:p>
            <a:endParaRPr lang="pt-BR" dirty="0"/>
          </a:p>
          <a:p>
            <a:endParaRPr lang="pt-BR" dirty="0"/>
          </a:p>
          <a:p>
            <a:r>
              <a:rPr lang="pt-BR" sz="2000" b="1" dirty="0"/>
              <a:t>Curso</a:t>
            </a:r>
            <a:r>
              <a:rPr lang="pt-BR" dirty="0"/>
              <a:t>: Criando um Ebook com </a:t>
            </a:r>
            <a:r>
              <a:rPr lang="pt-BR" dirty="0" err="1"/>
              <a:t>ChatGPT</a:t>
            </a:r>
            <a:r>
              <a:rPr lang="pt-BR" dirty="0"/>
              <a:t> &amp; </a:t>
            </a:r>
            <a:r>
              <a:rPr lang="pt-BR" dirty="0" err="1"/>
              <a:t>MidJourney</a:t>
            </a:r>
            <a:endParaRPr lang="pt-BR" dirty="0"/>
          </a:p>
          <a:p>
            <a:endParaRPr lang="pt-BR" dirty="0"/>
          </a:p>
          <a:p>
            <a:endParaRPr lang="pt-BR" dirty="0"/>
          </a:p>
          <a:p>
            <a:endParaRPr lang="pt-BR" dirty="0"/>
          </a:p>
          <a:p>
            <a:r>
              <a:rPr lang="pt-BR" sz="2000" b="1" dirty="0"/>
              <a:t>Título</a:t>
            </a:r>
            <a:r>
              <a:rPr lang="pt-BR" dirty="0"/>
              <a:t>: A História da Linguagem de Programação</a:t>
            </a:r>
          </a:p>
          <a:p>
            <a:endParaRPr lang="pt-BR" dirty="0"/>
          </a:p>
          <a:p>
            <a:endParaRPr lang="pt-BR" dirty="0"/>
          </a:p>
          <a:p>
            <a:endParaRPr lang="pt-BR" dirty="0"/>
          </a:p>
          <a:p>
            <a:r>
              <a:rPr lang="pt-BR" sz="2000" b="1" dirty="0"/>
              <a:t>Autor</a:t>
            </a:r>
            <a:r>
              <a:rPr lang="pt-BR" dirty="0"/>
              <a:t>: Eid Maier</a:t>
            </a:r>
          </a:p>
          <a:p>
            <a:endParaRPr lang="pt-BR" dirty="0"/>
          </a:p>
          <a:p>
            <a:endParaRPr lang="pt-BR" dirty="0"/>
          </a:p>
          <a:p>
            <a:endParaRPr lang="pt-BR" dirty="0"/>
          </a:p>
          <a:p>
            <a:r>
              <a:rPr lang="pt-BR" sz="2000" b="1" dirty="0"/>
              <a:t>Resumo</a:t>
            </a:r>
            <a:r>
              <a:rPr lang="pt-BR" dirty="0"/>
              <a:t>:</a:t>
            </a:r>
          </a:p>
          <a:p>
            <a:endParaRPr lang="pt-BR" dirty="0"/>
          </a:p>
          <a:p>
            <a:r>
              <a:rPr lang="pt-BR" dirty="0"/>
              <a:t>Este trabalho explora a fascinante história das linguagens de programação, desde suas origens até os desenvolvimentos mais recentes e as tendências futuras. Discutimos a evolução das linguagens de programação ao longo do tempo, destacando marcos importantes, como o surgimento de linguagens de baixo nível como Assembly e Fortran, a abstração proporcionada por linguagens como </a:t>
            </a:r>
            <a:r>
              <a:rPr lang="pt-BR" dirty="0" err="1"/>
              <a:t>Lisp</a:t>
            </a:r>
            <a:r>
              <a:rPr lang="pt-BR" dirty="0"/>
              <a:t> e ALGOL, a diversificação e especialização com C, Pascal e Prolog, e o advento de linguagens modernas como Java, Python e </a:t>
            </a:r>
            <a:r>
              <a:rPr lang="pt-BR" dirty="0" err="1"/>
              <a:t>JavaScript</a:t>
            </a:r>
            <a:r>
              <a:rPr lang="pt-BR" dirty="0"/>
              <a:t>. Além disso, investigamos os diferentes paradigmas de programação e examinamos as influências culturais e tecnológicas que moldaram o desenvolvimento das linguagens de programação. Por fim, consideramos as tendências futuras e o papel das linguagens de programação no futuro da computação.</a:t>
            </a:r>
          </a:p>
          <a:p>
            <a:endParaRPr lang="pt-BR" dirty="0"/>
          </a:p>
          <a:p>
            <a:r>
              <a:rPr lang="pt-BR" sz="2000" b="1" dirty="0"/>
              <a:t>Palavras-chave</a:t>
            </a:r>
            <a:r>
              <a:rPr lang="pt-BR" dirty="0"/>
              <a:t>:</a:t>
            </a:r>
          </a:p>
          <a:p>
            <a:endParaRPr lang="pt-BR" dirty="0"/>
          </a:p>
          <a:p>
            <a:r>
              <a:rPr lang="pt-BR" dirty="0"/>
              <a:t>Linguagens de programação, História da computação, Evolução tecnológica, Paradigmas de programação, Futuro da computação.</a:t>
            </a:r>
          </a:p>
        </p:txBody>
      </p:sp>
    </p:spTree>
    <p:extLst>
      <p:ext uri="{BB962C8B-B14F-4D97-AF65-F5344CB8AC3E}">
        <p14:creationId xmlns:p14="http://schemas.microsoft.com/office/powerpoint/2010/main" val="2310235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Konrad Zuse – The Craft of Coding">
            <a:extLst>
              <a:ext uri="{FF2B5EF4-FFF2-40B4-BE49-F238E27FC236}">
                <a16:creationId xmlns:a16="http://schemas.microsoft.com/office/drawing/2014/main" id="{29B10B46-D0A4-4D70-996D-F5BEA973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84" y="7609504"/>
            <a:ext cx="3482975" cy="4872781"/>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2516CC40-6F98-4461-905E-B1B64AD59F23}"/>
              </a:ext>
            </a:extLst>
          </p:cNvPr>
          <p:cNvSpPr txBox="1"/>
          <p:nvPr/>
        </p:nvSpPr>
        <p:spPr>
          <a:xfrm>
            <a:off x="825910" y="652209"/>
            <a:ext cx="7905135" cy="7848302"/>
          </a:xfrm>
          <a:prstGeom prst="rect">
            <a:avLst/>
          </a:prstGeom>
          <a:noFill/>
        </p:spPr>
        <p:txBody>
          <a:bodyPr wrap="square" rtlCol="0">
            <a:spAutoFit/>
          </a:bodyPr>
          <a:lstStyle/>
          <a:p>
            <a:r>
              <a:rPr lang="pt-BR" dirty="0"/>
              <a:t>	Konrad </a:t>
            </a:r>
            <a:r>
              <a:rPr lang="pt-BR" dirty="0" err="1"/>
              <a:t>Zuse</a:t>
            </a:r>
            <a:r>
              <a:rPr lang="pt-BR" dirty="0"/>
              <a:t> foi um engenheiro alemão e pioneiro da computação, nascido em 1910 e falecido em 1995. Ele é mais conhecido por ter construído o primeiro computador digital programável do mundo, o Z3, em 1941.</a:t>
            </a:r>
          </a:p>
          <a:p>
            <a:endParaRPr lang="pt-BR" dirty="0"/>
          </a:p>
          <a:p>
            <a:r>
              <a:rPr lang="pt-BR" dirty="0"/>
              <a:t>	</a:t>
            </a:r>
            <a:r>
              <a:rPr lang="pt-BR" dirty="0" err="1"/>
              <a:t>Zuse</a:t>
            </a:r>
            <a:r>
              <a:rPr lang="pt-BR" dirty="0"/>
              <a:t> começou a explorar a ideia de construir computadores durante a década de 1930. Ele desenvolveu uma série de máquinas mecânicas para automatizar cálculos em engenharia civil e estrutural.</a:t>
            </a:r>
          </a:p>
          <a:p>
            <a:endParaRPr lang="pt-BR" dirty="0"/>
          </a:p>
          <a:p>
            <a:r>
              <a:rPr lang="pt-BR" dirty="0"/>
              <a:t>	Em 1941, </a:t>
            </a:r>
            <a:r>
              <a:rPr lang="pt-BR" dirty="0" err="1"/>
              <a:t>Zuse</a:t>
            </a:r>
            <a:r>
              <a:rPr lang="pt-BR" dirty="0"/>
              <a:t> completou o Z3, que é considerado o primeiro computador digital programável totalmente funcional. O Z3 utilizava relés eletromecânicos para realizar cálculos e podia executar programas armazenados em fita perfurada.</a:t>
            </a:r>
          </a:p>
          <a:p>
            <a:endParaRPr lang="pt-BR" dirty="0"/>
          </a:p>
          <a:p>
            <a:r>
              <a:rPr lang="pt-BR" dirty="0"/>
              <a:t>	Além do Z3, </a:t>
            </a:r>
            <a:r>
              <a:rPr lang="pt-BR" dirty="0" err="1"/>
              <a:t>Zuse</a:t>
            </a:r>
            <a:r>
              <a:rPr lang="pt-BR" dirty="0"/>
              <a:t> também desenvolveu outras máquinas, como o Z4, que foi construído em 1945 e foi uma das primeiras máquinas baseadas em válvulas. Ele também projetou uma linguagem de programação chamada </a:t>
            </a:r>
            <a:r>
              <a:rPr lang="pt-BR" dirty="0" err="1"/>
              <a:t>Plankalkül</a:t>
            </a:r>
            <a:r>
              <a:rPr lang="pt-BR" dirty="0"/>
              <a:t>, uma das primeiras linguagens de alto nível.</a:t>
            </a:r>
          </a:p>
          <a:p>
            <a:endParaRPr lang="pt-BR" dirty="0"/>
          </a:p>
          <a:p>
            <a:r>
              <a:rPr lang="pt-BR" dirty="0"/>
              <a:t>	O trabalho de </a:t>
            </a:r>
            <a:r>
              <a:rPr lang="pt-BR" dirty="0" err="1"/>
              <a:t>Zuse</a:t>
            </a:r>
            <a:r>
              <a:rPr lang="pt-BR" dirty="0"/>
              <a:t> teve um impacto significativo no desenvolvimento da computação moderna. Suas máquinas pioneiras e sua abordagem para a programação e o design de computadores pavimentaram o caminho para os avanços futuros na tecnologia da computação.</a:t>
            </a:r>
          </a:p>
          <a:p>
            <a:endParaRPr lang="pt-BR" dirty="0"/>
          </a:p>
          <a:p>
            <a:r>
              <a:rPr lang="pt-BR" dirty="0"/>
              <a:t>	Embora seu trabalho tenha sido inicialmente pouco reconhecido fora da Alemanha, Konrad </a:t>
            </a:r>
            <a:r>
              <a:rPr lang="pt-BR" dirty="0" err="1"/>
              <a:t>Zuse</a:t>
            </a:r>
            <a:r>
              <a:rPr lang="pt-BR" dirty="0"/>
              <a:t> é agora reconhecido como um dos pioneiros da computação e seu legado é celebrado mundialmente como uma contribuição fundamental para o desenvolvimento da tecnologia que transformou o mundo moderno.</a:t>
            </a:r>
          </a:p>
        </p:txBody>
      </p:sp>
      <p:sp>
        <p:nvSpPr>
          <p:cNvPr id="4" name="CaixaDeTexto 3">
            <a:extLst>
              <a:ext uri="{FF2B5EF4-FFF2-40B4-BE49-F238E27FC236}">
                <a16:creationId xmlns:a16="http://schemas.microsoft.com/office/drawing/2014/main" id="{E180A903-C6A5-4EC7-9D18-1DA32F292B22}"/>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17</a:t>
            </a:r>
          </a:p>
        </p:txBody>
      </p:sp>
    </p:spTree>
    <p:extLst>
      <p:ext uri="{BB962C8B-B14F-4D97-AF65-F5344CB8AC3E}">
        <p14:creationId xmlns:p14="http://schemas.microsoft.com/office/powerpoint/2010/main" val="588203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58976C9-7E1F-444A-9B2C-E45D03418871}"/>
              </a:ext>
            </a:extLst>
          </p:cNvPr>
          <p:cNvSpPr txBox="1"/>
          <p:nvPr/>
        </p:nvSpPr>
        <p:spPr>
          <a:xfrm>
            <a:off x="3018981" y="1981200"/>
            <a:ext cx="3614048" cy="707886"/>
          </a:xfrm>
          <a:prstGeom prst="rect">
            <a:avLst/>
          </a:prstGeom>
          <a:noFill/>
        </p:spPr>
        <p:txBody>
          <a:bodyPr wrap="square" rtlCol="0">
            <a:spAutoFit/>
          </a:bodyPr>
          <a:lstStyle/>
          <a:p>
            <a:pPr algn="ctr"/>
            <a:r>
              <a:rPr lang="pt-BR" sz="4000" b="1" dirty="0">
                <a:latin typeface="Albertus Extra Bold" panose="020E0802040304020204" pitchFamily="34" charset="0"/>
              </a:rPr>
              <a:t>Assembly</a:t>
            </a:r>
          </a:p>
        </p:txBody>
      </p:sp>
      <p:sp>
        <p:nvSpPr>
          <p:cNvPr id="3" name="CaixaDeTexto 2">
            <a:extLst>
              <a:ext uri="{FF2B5EF4-FFF2-40B4-BE49-F238E27FC236}">
                <a16:creationId xmlns:a16="http://schemas.microsoft.com/office/drawing/2014/main" id="{178DAEE8-A437-410F-9F7A-F06C4650AE3F}"/>
              </a:ext>
            </a:extLst>
          </p:cNvPr>
          <p:cNvSpPr txBox="1"/>
          <p:nvPr/>
        </p:nvSpPr>
        <p:spPr>
          <a:xfrm>
            <a:off x="3817266" y="653143"/>
            <a:ext cx="2017478"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9</a:t>
            </a:r>
          </a:p>
        </p:txBody>
      </p:sp>
      <p:pic>
        <p:nvPicPr>
          <p:cNvPr id="10242" name="Picture 2" descr="assembly-language-programming · GitHub Topics · GitHub">
            <a:extLst>
              <a:ext uri="{FF2B5EF4-FFF2-40B4-BE49-F238E27FC236}">
                <a16:creationId xmlns:a16="http://schemas.microsoft.com/office/drawing/2014/main" id="{665D1998-33BA-4CB3-9070-2E63B99D9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 y="3155548"/>
            <a:ext cx="9626426" cy="749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15BD9C0-B1F4-4883-B3E3-C7B15AC633F6}"/>
              </a:ext>
            </a:extLst>
          </p:cNvPr>
          <p:cNvSpPr txBox="1"/>
          <p:nvPr/>
        </p:nvSpPr>
        <p:spPr>
          <a:xfrm>
            <a:off x="884903" y="796413"/>
            <a:ext cx="7905136" cy="8125301"/>
          </a:xfrm>
          <a:prstGeom prst="rect">
            <a:avLst/>
          </a:prstGeom>
          <a:noFill/>
        </p:spPr>
        <p:txBody>
          <a:bodyPr wrap="square" rtlCol="0">
            <a:spAutoFit/>
          </a:bodyPr>
          <a:lstStyle/>
          <a:p>
            <a:r>
              <a:rPr lang="pt-BR" dirty="0"/>
              <a:t>Assembly é uma linguagem de programação de baixo nível que representa instruções diretamente legíveis por um processador ou uma unidade de processamento central (CPU). Em vez de usar símbolos e palavras-chave como em linguagens de alto nível, o </a:t>
            </a:r>
            <a:r>
              <a:rPr lang="pt-BR" dirty="0" err="1"/>
              <a:t>assembly</a:t>
            </a:r>
            <a:r>
              <a:rPr lang="pt-BR" dirty="0"/>
              <a:t> utiliza códigos mnemônicos e endereços de memória para representar operações e dados.</a:t>
            </a:r>
          </a:p>
          <a:p>
            <a:endParaRPr lang="pt-BR" dirty="0"/>
          </a:p>
          <a:p>
            <a:r>
              <a:rPr lang="pt-BR" dirty="0"/>
              <a:t>O criador do </a:t>
            </a:r>
            <a:r>
              <a:rPr lang="pt-BR" dirty="0" err="1"/>
              <a:t>assembly</a:t>
            </a:r>
            <a:r>
              <a:rPr lang="pt-BR" dirty="0"/>
              <a:t> moderno, tal como o conhecemos hoje, é difícil de determinar, pois sua evolução está intimamente ligada ao desenvolvimento dos primeiros computadores. No entanto, pode-se atribuir os primeiros esforços para criar linguagens de montagem aos projetistas dos primeiros computadores e seus programadores.</a:t>
            </a:r>
          </a:p>
          <a:p>
            <a:endParaRPr lang="pt-BR" dirty="0"/>
          </a:p>
          <a:p>
            <a:r>
              <a:rPr lang="pt-BR" dirty="0"/>
              <a:t>Uma figura importante associada ao desenvolvimento do </a:t>
            </a:r>
            <a:r>
              <a:rPr lang="pt-BR" dirty="0" err="1"/>
              <a:t>assembly</a:t>
            </a:r>
            <a:r>
              <a:rPr lang="pt-BR" dirty="0"/>
              <a:t> é John von Neumann, que desempenhou um papel crucial na arquitetura de computadores moderna. Suas ideias sobre a arquitetura de von Neumann, que envolvia a execução de instruções armazenadas em memória, foram fundamentais para o desenvolvimento do conceito de linguagem de montagem.</a:t>
            </a:r>
          </a:p>
          <a:p>
            <a:endParaRPr lang="pt-BR" dirty="0"/>
          </a:p>
          <a:p>
            <a:r>
              <a:rPr lang="pt-BR" dirty="0"/>
              <a:t>A linguagem de montagem foi criada para facilitar a programação de computadores, fornecendo uma representação mais legível e simbólica das instruções de máquina. Isso permitiu que os programadores escrevessem código de forma mais eficiente e compreensível, embora ainda estivessem intimamente ligados à arquitetura específica do processador para o qual estavam programando.</a:t>
            </a:r>
          </a:p>
          <a:p>
            <a:endParaRPr lang="pt-BR" dirty="0"/>
          </a:p>
          <a:p>
            <a:r>
              <a:rPr lang="pt-BR" dirty="0"/>
              <a:t>No início, cada fabricante de computador desenvolvia sua própria linguagem de montagem específica para suas arquiteturas de processador. No entanto, com o tempo, padrões começaram a surgir e linguagens de montagem mais genéricas e portáveis foram desenvolvidas, permitindo que programas fossem escritos para uma variedade de sistemas.</a:t>
            </a:r>
          </a:p>
        </p:txBody>
      </p:sp>
      <p:sp>
        <p:nvSpPr>
          <p:cNvPr id="3" name="CaixaDeTexto 2">
            <a:extLst>
              <a:ext uri="{FF2B5EF4-FFF2-40B4-BE49-F238E27FC236}">
                <a16:creationId xmlns:a16="http://schemas.microsoft.com/office/drawing/2014/main" id="{B770721E-CE91-490C-B12C-A12E78473C8B}"/>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19</a:t>
            </a:r>
          </a:p>
        </p:txBody>
      </p:sp>
    </p:spTree>
    <p:extLst>
      <p:ext uri="{BB962C8B-B14F-4D97-AF65-F5344CB8AC3E}">
        <p14:creationId xmlns:p14="http://schemas.microsoft.com/office/powerpoint/2010/main" val="1267345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58976C9-7E1F-444A-9B2C-E45D03418871}"/>
              </a:ext>
            </a:extLst>
          </p:cNvPr>
          <p:cNvSpPr txBox="1"/>
          <p:nvPr/>
        </p:nvSpPr>
        <p:spPr>
          <a:xfrm>
            <a:off x="3018981" y="1981200"/>
            <a:ext cx="3614048" cy="707886"/>
          </a:xfrm>
          <a:prstGeom prst="rect">
            <a:avLst/>
          </a:prstGeom>
          <a:noFill/>
        </p:spPr>
        <p:txBody>
          <a:bodyPr wrap="square" rtlCol="0">
            <a:spAutoFit/>
          </a:bodyPr>
          <a:lstStyle/>
          <a:p>
            <a:pPr algn="ctr"/>
            <a:r>
              <a:rPr lang="pt-BR" sz="4000" b="1" dirty="0">
                <a:latin typeface="Albertus Extra Bold" panose="020E0802040304020204" pitchFamily="34" charset="0"/>
              </a:rPr>
              <a:t>John </a:t>
            </a:r>
            <a:r>
              <a:rPr lang="pt-BR" sz="4000" b="1" dirty="0" err="1">
                <a:latin typeface="Albertus Extra Bold" panose="020E0802040304020204" pitchFamily="34" charset="0"/>
              </a:rPr>
              <a:t>Backus</a:t>
            </a:r>
            <a:endParaRPr lang="pt-BR" sz="4000" b="1" dirty="0">
              <a:latin typeface="Albertus Extra Bold" panose="020E0802040304020204" pitchFamily="34" charset="0"/>
            </a:endParaRPr>
          </a:p>
        </p:txBody>
      </p:sp>
      <p:sp>
        <p:nvSpPr>
          <p:cNvPr id="3" name="CaixaDeTexto 2">
            <a:extLst>
              <a:ext uri="{FF2B5EF4-FFF2-40B4-BE49-F238E27FC236}">
                <a16:creationId xmlns:a16="http://schemas.microsoft.com/office/drawing/2014/main" id="{178DAEE8-A437-410F-9F7A-F06C4650AE3F}"/>
              </a:ext>
            </a:extLst>
          </p:cNvPr>
          <p:cNvSpPr txBox="1"/>
          <p:nvPr/>
        </p:nvSpPr>
        <p:spPr>
          <a:xfrm>
            <a:off x="3479810" y="653143"/>
            <a:ext cx="2692390"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10</a:t>
            </a:r>
          </a:p>
        </p:txBody>
      </p:sp>
      <p:pic>
        <p:nvPicPr>
          <p:cNvPr id="6146" name="Picture 2" descr="John Backus - The Iconic Director Behind the FORTRAN Programming">
            <a:extLst>
              <a:ext uri="{FF2B5EF4-FFF2-40B4-BE49-F238E27FC236}">
                <a16:creationId xmlns:a16="http://schemas.microsoft.com/office/drawing/2014/main" id="{92A0B97F-C455-4B7B-8D1F-2A7C466AB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00239"/>
            <a:ext cx="9601200" cy="720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758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56ECF27-F2B3-4784-9690-F3D772958F7C}"/>
              </a:ext>
            </a:extLst>
          </p:cNvPr>
          <p:cNvSpPr txBox="1"/>
          <p:nvPr/>
        </p:nvSpPr>
        <p:spPr>
          <a:xfrm>
            <a:off x="798286" y="769259"/>
            <a:ext cx="8142514" cy="5909310"/>
          </a:xfrm>
          <a:prstGeom prst="rect">
            <a:avLst/>
          </a:prstGeom>
          <a:noFill/>
        </p:spPr>
        <p:txBody>
          <a:bodyPr wrap="square" rtlCol="0">
            <a:spAutoFit/>
          </a:bodyPr>
          <a:lstStyle/>
          <a:p>
            <a:r>
              <a:rPr lang="pt-BR" dirty="0"/>
              <a:t>FORTRAN, ou "Formula </a:t>
            </a:r>
            <a:r>
              <a:rPr lang="pt-BR" dirty="0" err="1"/>
              <a:t>Translation</a:t>
            </a:r>
            <a:r>
              <a:rPr lang="pt-BR" dirty="0"/>
              <a:t>", é uma das primeiras linguagens de programação de alto nível desenvolvidas, principalmente para fins científicos e de engenharia. Criada por uma equipe liderada por John </a:t>
            </a:r>
            <a:r>
              <a:rPr lang="pt-BR" dirty="0" err="1"/>
              <a:t>Backus</a:t>
            </a:r>
            <a:r>
              <a:rPr lang="pt-BR" dirty="0"/>
              <a:t> na IBM na década de 1950, a primeira versão do FORTRAN foi lançada em 1957.</a:t>
            </a:r>
          </a:p>
          <a:p>
            <a:endParaRPr lang="pt-BR" dirty="0"/>
          </a:p>
          <a:p>
            <a:r>
              <a:rPr lang="pt-BR" dirty="0"/>
              <a:t>O FORTRAN foi desenvolvido com o objetivo de tornar a programação mais acessível para cientistas e engenheiros, permitindo que eles escrevessem código de forma mais próxima à linguagem humana, facilitando a tradução de fórmulas matemáticas em instruções de computador.</a:t>
            </a:r>
          </a:p>
          <a:p>
            <a:endParaRPr lang="pt-BR" dirty="0"/>
          </a:p>
          <a:p>
            <a:r>
              <a:rPr lang="pt-BR" dirty="0"/>
              <a:t>Uma das características marcantes do FORTRAN era sua eficiência computacional, que permitia que os programas escritos nele fossem executados rapidamente. Isso foi especialmente importante na época, quando os computadores tinham recursos muito limitados em comparação com os sistemas modernos.</a:t>
            </a:r>
          </a:p>
          <a:p>
            <a:endParaRPr lang="pt-BR" dirty="0"/>
          </a:p>
          <a:p>
            <a:r>
              <a:rPr lang="pt-BR" dirty="0"/>
              <a:t>O FORTRAN passou por várias revisões e atualizações ao longo dos anos, com o FORTRAN 77 e o FORTRAN 90 sendo versões notáveis que introduziram novos recursos e melhorias. Apesar de sua idade, o FORTRAN ainda é amplamente utilizado hoje em dia, especialmente em aplicações científicas e de engenharia que exigem cálculos intensivos. Sua longevidade é testemunho de sua importância na história da computação e sua eficácia na resolução de problemas matemáticos complexos.</a:t>
            </a:r>
          </a:p>
        </p:txBody>
      </p:sp>
      <p:sp>
        <p:nvSpPr>
          <p:cNvPr id="3" name="CaixaDeTexto 2">
            <a:extLst>
              <a:ext uri="{FF2B5EF4-FFF2-40B4-BE49-F238E27FC236}">
                <a16:creationId xmlns:a16="http://schemas.microsoft.com/office/drawing/2014/main" id="{6494FA9D-0936-4A9D-B761-5158CF4E46DA}"/>
              </a:ext>
            </a:extLst>
          </p:cNvPr>
          <p:cNvSpPr txBox="1"/>
          <p:nvPr/>
        </p:nvSpPr>
        <p:spPr>
          <a:xfrm>
            <a:off x="798286" y="7532914"/>
            <a:ext cx="8142514" cy="4431983"/>
          </a:xfrm>
          <a:prstGeom prst="rect">
            <a:avLst/>
          </a:prstGeom>
          <a:solidFill>
            <a:schemeClr val="tx1"/>
          </a:solidFill>
        </p:spPr>
        <p:txBody>
          <a:bodyPr wrap="square" rtlCol="0">
            <a:spAutoFit/>
          </a:bodyPr>
          <a:lstStyle/>
          <a:p>
            <a:r>
              <a:rPr lang="pt-BR" sz="1600" dirty="0" err="1">
                <a:solidFill>
                  <a:schemeClr val="bg1"/>
                </a:solidFill>
              </a:rPr>
              <a:t>program</a:t>
            </a:r>
            <a:r>
              <a:rPr lang="pt-BR" sz="1600" dirty="0">
                <a:solidFill>
                  <a:schemeClr val="bg1"/>
                </a:solidFill>
              </a:rPr>
              <a:t> </a:t>
            </a:r>
            <a:r>
              <a:rPr lang="pt-BR" sz="1600" dirty="0" err="1">
                <a:solidFill>
                  <a:schemeClr val="bg1"/>
                </a:solidFill>
              </a:rPr>
              <a:t>VerificarIdade</a:t>
            </a:r>
            <a:endParaRPr lang="pt-BR" sz="1600" dirty="0">
              <a:solidFill>
                <a:schemeClr val="bg1"/>
              </a:solidFill>
            </a:endParaRPr>
          </a:p>
          <a:p>
            <a:r>
              <a:rPr lang="pt-BR" sz="1600" dirty="0">
                <a:solidFill>
                  <a:schemeClr val="bg1"/>
                </a:solidFill>
              </a:rPr>
              <a:t>    </a:t>
            </a:r>
            <a:r>
              <a:rPr lang="pt-BR" sz="1600" dirty="0" err="1">
                <a:solidFill>
                  <a:schemeClr val="bg1"/>
                </a:solidFill>
              </a:rPr>
              <a:t>implicit</a:t>
            </a:r>
            <a:r>
              <a:rPr lang="pt-BR" sz="1600" dirty="0">
                <a:solidFill>
                  <a:schemeClr val="bg1"/>
                </a:solidFill>
              </a:rPr>
              <a:t> </a:t>
            </a:r>
            <a:r>
              <a:rPr lang="pt-BR" sz="1600" dirty="0" err="1">
                <a:solidFill>
                  <a:schemeClr val="bg1"/>
                </a:solidFill>
              </a:rPr>
              <a:t>none</a:t>
            </a:r>
            <a:endParaRPr lang="pt-BR" sz="1600" dirty="0">
              <a:solidFill>
                <a:schemeClr val="bg1"/>
              </a:solidFill>
            </a:endParaRPr>
          </a:p>
          <a:p>
            <a:r>
              <a:rPr lang="pt-BR" sz="1600" dirty="0">
                <a:solidFill>
                  <a:schemeClr val="bg1"/>
                </a:solidFill>
              </a:rPr>
              <a:t>    </a:t>
            </a:r>
            <a:r>
              <a:rPr lang="pt-BR" sz="1600" dirty="0" err="1">
                <a:solidFill>
                  <a:schemeClr val="bg1"/>
                </a:solidFill>
              </a:rPr>
              <a:t>integer</a:t>
            </a:r>
            <a:r>
              <a:rPr lang="pt-BR" sz="1600" dirty="0">
                <a:solidFill>
                  <a:schemeClr val="bg1"/>
                </a:solidFill>
              </a:rPr>
              <a:t> :: idade</a:t>
            </a:r>
          </a:p>
          <a:p>
            <a:r>
              <a:rPr lang="pt-BR" sz="1600" dirty="0">
                <a:solidFill>
                  <a:schemeClr val="bg1"/>
                </a:solidFill>
              </a:rPr>
              <a:t>    </a:t>
            </a:r>
          </a:p>
          <a:p>
            <a:r>
              <a:rPr lang="pt-BR" sz="1600" dirty="0">
                <a:solidFill>
                  <a:schemeClr val="bg1"/>
                </a:solidFill>
              </a:rPr>
              <a:t>    ! Solicitar a idade do usuário</a:t>
            </a:r>
          </a:p>
          <a:p>
            <a:r>
              <a:rPr lang="pt-BR" sz="1600" dirty="0">
                <a:solidFill>
                  <a:schemeClr val="bg1"/>
                </a:solidFill>
              </a:rPr>
              <a:t>    print *, "Por favor, digite a sua idade:"</a:t>
            </a:r>
          </a:p>
          <a:p>
            <a:r>
              <a:rPr lang="pt-BR" sz="1600" dirty="0">
                <a:solidFill>
                  <a:schemeClr val="bg1"/>
                </a:solidFill>
              </a:rPr>
              <a:t>    </a:t>
            </a:r>
            <a:r>
              <a:rPr lang="pt-BR" sz="1600" dirty="0" err="1">
                <a:solidFill>
                  <a:schemeClr val="bg1"/>
                </a:solidFill>
              </a:rPr>
              <a:t>read</a:t>
            </a:r>
            <a:r>
              <a:rPr lang="pt-BR" sz="1600" dirty="0">
                <a:solidFill>
                  <a:schemeClr val="bg1"/>
                </a:solidFill>
              </a:rPr>
              <a:t>(*, *) idade</a:t>
            </a:r>
          </a:p>
          <a:p>
            <a:r>
              <a:rPr lang="pt-BR" sz="1600" dirty="0">
                <a:solidFill>
                  <a:schemeClr val="bg1"/>
                </a:solidFill>
              </a:rPr>
              <a:t>    </a:t>
            </a:r>
          </a:p>
          <a:p>
            <a:r>
              <a:rPr lang="pt-BR" sz="1600" dirty="0">
                <a:solidFill>
                  <a:schemeClr val="bg1"/>
                </a:solidFill>
              </a:rPr>
              <a:t>    ! Verificar se a idade é menor ou maior que 18 e exibir a mensagem apropriada</a:t>
            </a:r>
          </a:p>
          <a:p>
            <a:r>
              <a:rPr lang="pt-BR" sz="1600" dirty="0">
                <a:solidFill>
                  <a:schemeClr val="bg1"/>
                </a:solidFill>
              </a:rPr>
              <a:t>    </a:t>
            </a:r>
            <a:r>
              <a:rPr lang="pt-BR" sz="1600" dirty="0" err="1">
                <a:solidFill>
                  <a:schemeClr val="bg1"/>
                </a:solidFill>
              </a:rPr>
              <a:t>if</a:t>
            </a:r>
            <a:r>
              <a:rPr lang="pt-BR" sz="1600" dirty="0">
                <a:solidFill>
                  <a:schemeClr val="bg1"/>
                </a:solidFill>
              </a:rPr>
              <a:t> (idade &lt; 18) </a:t>
            </a:r>
            <a:r>
              <a:rPr lang="pt-BR" sz="1600" dirty="0" err="1">
                <a:solidFill>
                  <a:schemeClr val="bg1"/>
                </a:solidFill>
              </a:rPr>
              <a:t>then</a:t>
            </a:r>
            <a:endParaRPr lang="pt-BR" sz="1600" dirty="0">
              <a:solidFill>
                <a:schemeClr val="bg1"/>
              </a:solidFill>
            </a:endParaRPr>
          </a:p>
          <a:p>
            <a:r>
              <a:rPr lang="pt-BR" sz="1600" dirty="0">
                <a:solidFill>
                  <a:schemeClr val="bg1"/>
                </a:solidFill>
              </a:rPr>
              <a:t>        print *, "Você é menor de idade."</a:t>
            </a:r>
          </a:p>
          <a:p>
            <a:r>
              <a:rPr lang="pt-BR" sz="1600" dirty="0">
                <a:solidFill>
                  <a:schemeClr val="bg1"/>
                </a:solidFill>
              </a:rPr>
              <a:t>    </a:t>
            </a:r>
            <a:r>
              <a:rPr lang="pt-BR" sz="1600" dirty="0" err="1">
                <a:solidFill>
                  <a:schemeClr val="bg1"/>
                </a:solidFill>
              </a:rPr>
              <a:t>else</a:t>
            </a:r>
            <a:endParaRPr lang="pt-BR" sz="1600" dirty="0">
              <a:solidFill>
                <a:schemeClr val="bg1"/>
              </a:solidFill>
            </a:endParaRPr>
          </a:p>
          <a:p>
            <a:r>
              <a:rPr lang="pt-BR" sz="1600" dirty="0">
                <a:solidFill>
                  <a:schemeClr val="bg1"/>
                </a:solidFill>
              </a:rPr>
              <a:t>        print *, "Você é maior de idade."</a:t>
            </a:r>
          </a:p>
          <a:p>
            <a:r>
              <a:rPr lang="pt-BR" sz="1600" dirty="0">
                <a:solidFill>
                  <a:schemeClr val="bg1"/>
                </a:solidFill>
              </a:rPr>
              <a:t>    </a:t>
            </a:r>
            <a:r>
              <a:rPr lang="pt-BR" sz="1600" dirty="0" err="1">
                <a:solidFill>
                  <a:schemeClr val="bg1"/>
                </a:solidFill>
              </a:rPr>
              <a:t>end</a:t>
            </a:r>
            <a:r>
              <a:rPr lang="pt-BR" sz="1600" dirty="0">
                <a:solidFill>
                  <a:schemeClr val="bg1"/>
                </a:solidFill>
              </a:rPr>
              <a:t> </a:t>
            </a:r>
            <a:r>
              <a:rPr lang="pt-BR" sz="1600" dirty="0" err="1">
                <a:solidFill>
                  <a:schemeClr val="bg1"/>
                </a:solidFill>
              </a:rPr>
              <a:t>if</a:t>
            </a:r>
            <a:endParaRPr lang="pt-BR" sz="1600" dirty="0">
              <a:solidFill>
                <a:schemeClr val="bg1"/>
              </a:solidFill>
            </a:endParaRPr>
          </a:p>
          <a:p>
            <a:r>
              <a:rPr lang="pt-BR" sz="1600" dirty="0">
                <a:solidFill>
                  <a:schemeClr val="bg1"/>
                </a:solidFill>
              </a:rPr>
              <a:t>    </a:t>
            </a:r>
          </a:p>
          <a:p>
            <a:r>
              <a:rPr lang="pt-BR" sz="1600" dirty="0" err="1">
                <a:solidFill>
                  <a:schemeClr val="bg1"/>
                </a:solidFill>
              </a:rPr>
              <a:t>end</a:t>
            </a:r>
            <a:r>
              <a:rPr lang="pt-BR" sz="1600" dirty="0">
                <a:solidFill>
                  <a:schemeClr val="bg1"/>
                </a:solidFill>
              </a:rPr>
              <a:t> </a:t>
            </a:r>
            <a:r>
              <a:rPr lang="pt-BR" sz="1600" dirty="0" err="1">
                <a:solidFill>
                  <a:schemeClr val="bg1"/>
                </a:solidFill>
              </a:rPr>
              <a:t>program</a:t>
            </a:r>
            <a:r>
              <a:rPr lang="pt-BR" sz="1600" dirty="0">
                <a:solidFill>
                  <a:schemeClr val="bg1"/>
                </a:solidFill>
              </a:rPr>
              <a:t> </a:t>
            </a:r>
            <a:r>
              <a:rPr lang="pt-BR" sz="1600" dirty="0" err="1">
                <a:solidFill>
                  <a:schemeClr val="bg1"/>
                </a:solidFill>
              </a:rPr>
              <a:t>VerificarIdade</a:t>
            </a:r>
            <a:endParaRPr lang="pt-BR" sz="1600" dirty="0">
              <a:solidFill>
                <a:schemeClr val="bg1"/>
              </a:solidFill>
            </a:endParaRPr>
          </a:p>
          <a:p>
            <a:endParaRPr lang="pt-BR" dirty="0">
              <a:solidFill>
                <a:schemeClr val="bg1"/>
              </a:solidFill>
            </a:endParaRPr>
          </a:p>
        </p:txBody>
      </p:sp>
      <p:sp>
        <p:nvSpPr>
          <p:cNvPr id="4" name="CaixaDeTexto 3">
            <a:extLst>
              <a:ext uri="{FF2B5EF4-FFF2-40B4-BE49-F238E27FC236}">
                <a16:creationId xmlns:a16="http://schemas.microsoft.com/office/drawing/2014/main" id="{FDFA7824-1F62-46BA-AE6C-2CB42997A990}"/>
              </a:ext>
            </a:extLst>
          </p:cNvPr>
          <p:cNvSpPr txBox="1"/>
          <p:nvPr/>
        </p:nvSpPr>
        <p:spPr>
          <a:xfrm>
            <a:off x="1440542" y="6686226"/>
            <a:ext cx="6720115" cy="677108"/>
          </a:xfrm>
          <a:prstGeom prst="rect">
            <a:avLst/>
          </a:prstGeom>
          <a:noFill/>
        </p:spPr>
        <p:txBody>
          <a:bodyPr wrap="square" rtlCol="0">
            <a:spAutoFit/>
          </a:bodyPr>
          <a:lstStyle/>
          <a:p>
            <a:r>
              <a:rPr lang="pt-BR" sz="2400" b="1" dirty="0"/>
              <a:t>Código para verificar a idade na linguagem Fortran</a:t>
            </a:r>
          </a:p>
          <a:p>
            <a:pPr algn="ctr"/>
            <a:r>
              <a:rPr lang="pt-BR" sz="1400" dirty="0">
                <a:latin typeface="Söhne"/>
              </a:rPr>
              <a:t>Para nomear arquivo Fortran (.f90 ou .f) </a:t>
            </a:r>
            <a:r>
              <a:rPr lang="pt-BR" sz="1400" dirty="0" err="1">
                <a:latin typeface="Söhne"/>
              </a:rPr>
              <a:t>ex</a:t>
            </a:r>
            <a:r>
              <a:rPr lang="pt-BR" sz="1400" dirty="0">
                <a:latin typeface="Söhne"/>
              </a:rPr>
              <a:t>,: </a:t>
            </a:r>
            <a:r>
              <a:rPr lang="pt-BR" sz="1400" b="0" i="0" dirty="0">
                <a:effectLst/>
                <a:latin typeface="Söhne"/>
              </a:rPr>
              <a:t>verificar_idade.f90 ou </a:t>
            </a:r>
            <a:r>
              <a:rPr lang="pt-BR" sz="1400" b="0" i="0" dirty="0" err="1">
                <a:effectLst/>
                <a:latin typeface="Söhne"/>
              </a:rPr>
              <a:t>verificar_idade.f</a:t>
            </a:r>
            <a:endParaRPr lang="pt-BR" sz="1400" b="1" dirty="0"/>
          </a:p>
        </p:txBody>
      </p:sp>
      <p:sp>
        <p:nvSpPr>
          <p:cNvPr id="6" name="CaixaDeTexto 5">
            <a:extLst>
              <a:ext uri="{FF2B5EF4-FFF2-40B4-BE49-F238E27FC236}">
                <a16:creationId xmlns:a16="http://schemas.microsoft.com/office/drawing/2014/main" id="{CE376C9B-3403-430F-980C-656D6CCB2BEE}"/>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21</a:t>
            </a:r>
          </a:p>
        </p:txBody>
      </p:sp>
    </p:spTree>
    <p:extLst>
      <p:ext uri="{BB962C8B-B14F-4D97-AF65-F5344CB8AC3E}">
        <p14:creationId xmlns:p14="http://schemas.microsoft.com/office/powerpoint/2010/main" val="2269693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E249D5D-CF12-471E-98D8-98AA95A1E1CD}"/>
              </a:ext>
            </a:extLst>
          </p:cNvPr>
          <p:cNvSpPr txBox="1"/>
          <p:nvPr/>
        </p:nvSpPr>
        <p:spPr>
          <a:xfrm>
            <a:off x="876300" y="1543050"/>
            <a:ext cx="7810500" cy="5355312"/>
          </a:xfrm>
          <a:prstGeom prst="rect">
            <a:avLst/>
          </a:prstGeom>
          <a:noFill/>
        </p:spPr>
        <p:txBody>
          <a:bodyPr wrap="square" rtlCol="0">
            <a:spAutoFit/>
          </a:bodyPr>
          <a:lstStyle/>
          <a:p>
            <a:r>
              <a:rPr lang="pt-BR" dirty="0"/>
              <a:t>ALGOL é sinônimo de código há muito tempo. O ALGOL (</a:t>
            </a:r>
            <a:r>
              <a:rPr lang="pt-BR" dirty="0" err="1"/>
              <a:t>ALGOrithmic</a:t>
            </a:r>
            <a:r>
              <a:rPr lang="pt-BR" dirty="0"/>
              <a:t> </a:t>
            </a:r>
            <a:r>
              <a:rPr lang="pt-BR" dirty="0" err="1"/>
              <a:t>Language</a:t>
            </a:r>
            <a:r>
              <a:rPr lang="pt-BR" dirty="0"/>
              <a:t>) foi um desenvolvimento conjunto de 13 cientistas dos EUA e Europa no Instituto Federal de Tecnologia em Zurique, na Suíça em 1958.</a:t>
            </a:r>
          </a:p>
          <a:p>
            <a:endParaRPr lang="pt-BR" dirty="0"/>
          </a:p>
          <a:p>
            <a:r>
              <a:rPr lang="pt-BR" dirty="0"/>
              <a:t>Só para se ter uma ideia dos pensadores em cima do ALGOL, tivemos John McCarthy, criador do LISP e John W. </a:t>
            </a:r>
            <a:r>
              <a:rPr lang="pt-BR" dirty="0" err="1"/>
              <a:t>Backus</a:t>
            </a:r>
            <a:r>
              <a:rPr lang="pt-BR" dirty="0"/>
              <a:t>, criador do Fortran. Destes 13 cientistas, 4 foram ganhadores do ACM Turing </a:t>
            </a:r>
            <a:r>
              <a:rPr lang="pt-BR" dirty="0" err="1"/>
              <a:t>Award</a:t>
            </a:r>
            <a:r>
              <a:rPr lang="pt-BR" dirty="0"/>
              <a:t>, o equivalente ao Nobel de computação.</a:t>
            </a:r>
          </a:p>
          <a:p>
            <a:endParaRPr lang="pt-BR" dirty="0"/>
          </a:p>
          <a:p>
            <a:r>
              <a:rPr lang="pt-BR" dirty="0"/>
              <a:t>A criação da linguagem foi uma tentativa de criar uma linguagem universal para os computadores da época e se chamaria IAL (</a:t>
            </a:r>
            <a:r>
              <a:rPr lang="pt-BR" dirty="0" err="1"/>
              <a:t>International</a:t>
            </a:r>
            <a:r>
              <a:rPr lang="pt-BR" dirty="0"/>
              <a:t> </a:t>
            </a:r>
            <a:r>
              <a:rPr lang="pt-BR" dirty="0" err="1"/>
              <a:t>Algebraic</a:t>
            </a:r>
            <a:r>
              <a:rPr lang="pt-BR" dirty="0"/>
              <a:t> </a:t>
            </a:r>
            <a:r>
              <a:rPr lang="pt-BR" dirty="0" err="1"/>
              <a:t>Language</a:t>
            </a:r>
            <a:r>
              <a:rPr lang="pt-BR" dirty="0"/>
              <a:t>), mas o nome foi rejeitado e ficou ALGOL no final das contas.</a:t>
            </a:r>
          </a:p>
          <a:p>
            <a:endParaRPr lang="pt-BR" dirty="0"/>
          </a:p>
          <a:p>
            <a:r>
              <a:rPr lang="pt-BR" dirty="0"/>
              <a:t>A linguagem tinha o objetivo de corrigir alguns problemas do Fortran e unificar cientistas de computação do mundo inteiro a seguirem um padrão. Iremos focar nas inovações trazidas pelo ALGOL 60 já que a versão seguinte, o ALGOL 68, nem chegou a ser desenvolvida de fato. Apesar de não ter sido bem sucedido no padrão e ter caído em desuso, o ALGOL marcou as próximas gerações com a sua sintaxe e o grupo de trabalho.</a:t>
            </a:r>
          </a:p>
        </p:txBody>
      </p:sp>
      <p:sp>
        <p:nvSpPr>
          <p:cNvPr id="3" name="CaixaDeTexto 2">
            <a:extLst>
              <a:ext uri="{FF2B5EF4-FFF2-40B4-BE49-F238E27FC236}">
                <a16:creationId xmlns:a16="http://schemas.microsoft.com/office/drawing/2014/main" id="{E2AFF812-17A9-497A-B9B4-307BC43A0E07}"/>
              </a:ext>
            </a:extLst>
          </p:cNvPr>
          <p:cNvSpPr txBox="1"/>
          <p:nvPr/>
        </p:nvSpPr>
        <p:spPr>
          <a:xfrm>
            <a:off x="729343" y="6898362"/>
            <a:ext cx="8142514" cy="5755422"/>
          </a:xfrm>
          <a:prstGeom prst="rect">
            <a:avLst/>
          </a:prstGeom>
          <a:solidFill>
            <a:schemeClr val="tx1"/>
          </a:solidFill>
        </p:spPr>
        <p:txBody>
          <a:bodyPr wrap="square" rtlCol="0">
            <a:spAutoFit/>
          </a:bodyPr>
          <a:lstStyle/>
          <a:p>
            <a:r>
              <a:rPr lang="pt-BR" sz="1600" dirty="0" err="1">
                <a:solidFill>
                  <a:schemeClr val="bg1"/>
                </a:solidFill>
              </a:rPr>
              <a:t>begin</a:t>
            </a:r>
            <a:endParaRPr lang="pt-BR" sz="1600" dirty="0">
              <a:solidFill>
                <a:schemeClr val="bg1"/>
              </a:solidFill>
            </a:endParaRPr>
          </a:p>
          <a:p>
            <a:r>
              <a:rPr lang="pt-BR" sz="1600" dirty="0">
                <a:solidFill>
                  <a:schemeClr val="bg1"/>
                </a:solidFill>
              </a:rPr>
              <a:t>  </a:t>
            </a:r>
            <a:r>
              <a:rPr lang="pt-BR" sz="1600" dirty="0" err="1">
                <a:solidFill>
                  <a:schemeClr val="bg1"/>
                </a:solidFill>
              </a:rPr>
              <a:t>integer</a:t>
            </a:r>
            <a:r>
              <a:rPr lang="pt-BR" sz="1600" dirty="0">
                <a:solidFill>
                  <a:schemeClr val="bg1"/>
                </a:solidFill>
              </a:rPr>
              <a:t> N;</a:t>
            </a:r>
          </a:p>
          <a:p>
            <a:r>
              <a:rPr lang="pt-BR" sz="1600" dirty="0">
                <a:solidFill>
                  <a:schemeClr val="bg1"/>
                </a:solidFill>
              </a:rPr>
              <a:t>  </a:t>
            </a:r>
            <a:r>
              <a:rPr lang="pt-BR" sz="1600" dirty="0" err="1">
                <a:solidFill>
                  <a:schemeClr val="bg1"/>
                </a:solidFill>
              </a:rPr>
              <a:t>Read</a:t>
            </a:r>
            <a:r>
              <a:rPr lang="pt-BR" sz="1600" dirty="0">
                <a:solidFill>
                  <a:schemeClr val="bg1"/>
                </a:solidFill>
              </a:rPr>
              <a:t> </a:t>
            </a:r>
            <a:r>
              <a:rPr lang="pt-BR" sz="1600" dirty="0" err="1">
                <a:solidFill>
                  <a:schemeClr val="bg1"/>
                </a:solidFill>
              </a:rPr>
              <a:t>Int</a:t>
            </a:r>
            <a:r>
              <a:rPr lang="pt-BR" sz="1600" dirty="0">
                <a:solidFill>
                  <a:schemeClr val="bg1"/>
                </a:solidFill>
              </a:rPr>
              <a:t>(N);</a:t>
            </a:r>
          </a:p>
          <a:p>
            <a:r>
              <a:rPr lang="pt-BR" sz="1600" dirty="0">
                <a:solidFill>
                  <a:schemeClr val="bg1"/>
                </a:solidFill>
              </a:rPr>
              <a:t>  </a:t>
            </a:r>
            <a:r>
              <a:rPr lang="pt-BR" sz="1600" dirty="0" err="1">
                <a:solidFill>
                  <a:schemeClr val="bg1"/>
                </a:solidFill>
              </a:rPr>
              <a:t>begin</a:t>
            </a:r>
            <a:endParaRPr lang="pt-BR" sz="1600" dirty="0">
              <a:solidFill>
                <a:schemeClr val="bg1"/>
              </a:solidFill>
            </a:endParaRPr>
          </a:p>
          <a:p>
            <a:r>
              <a:rPr lang="pt-BR" sz="1600" dirty="0">
                <a:solidFill>
                  <a:schemeClr val="bg1"/>
                </a:solidFill>
              </a:rPr>
              <a:t>    real </a:t>
            </a:r>
            <a:r>
              <a:rPr lang="pt-BR" sz="1600" dirty="0" err="1">
                <a:solidFill>
                  <a:schemeClr val="bg1"/>
                </a:solidFill>
              </a:rPr>
              <a:t>array</a:t>
            </a:r>
            <a:r>
              <a:rPr lang="pt-BR" sz="1600" dirty="0">
                <a:solidFill>
                  <a:schemeClr val="bg1"/>
                </a:solidFill>
              </a:rPr>
              <a:t> Data[1:N];</a:t>
            </a:r>
          </a:p>
          <a:p>
            <a:r>
              <a:rPr lang="pt-BR" sz="1600" dirty="0">
                <a:solidFill>
                  <a:schemeClr val="bg1"/>
                </a:solidFill>
              </a:rPr>
              <a:t>    real sum, </a:t>
            </a:r>
            <a:r>
              <a:rPr lang="pt-BR" sz="1600" dirty="0" err="1">
                <a:solidFill>
                  <a:schemeClr val="bg1"/>
                </a:solidFill>
              </a:rPr>
              <a:t>avg</a:t>
            </a:r>
            <a:r>
              <a:rPr lang="pt-BR" sz="1600" dirty="0">
                <a:solidFill>
                  <a:schemeClr val="bg1"/>
                </a:solidFill>
              </a:rPr>
              <a:t>;</a:t>
            </a:r>
          </a:p>
          <a:p>
            <a:r>
              <a:rPr lang="pt-BR" sz="1600" dirty="0">
                <a:solidFill>
                  <a:schemeClr val="bg1"/>
                </a:solidFill>
              </a:rPr>
              <a:t>    </a:t>
            </a:r>
            <a:r>
              <a:rPr lang="pt-BR" sz="1600" dirty="0" err="1">
                <a:solidFill>
                  <a:schemeClr val="bg1"/>
                </a:solidFill>
              </a:rPr>
              <a:t>integer</a:t>
            </a:r>
            <a:r>
              <a:rPr lang="pt-BR" sz="1600" dirty="0">
                <a:solidFill>
                  <a:schemeClr val="bg1"/>
                </a:solidFill>
              </a:rPr>
              <a:t> i;</a:t>
            </a:r>
          </a:p>
          <a:p>
            <a:endParaRPr lang="pt-BR" sz="1600" dirty="0">
              <a:solidFill>
                <a:schemeClr val="bg1"/>
              </a:solidFill>
            </a:endParaRPr>
          </a:p>
          <a:p>
            <a:r>
              <a:rPr lang="pt-BR" sz="1600" dirty="0">
                <a:solidFill>
                  <a:schemeClr val="bg1"/>
                </a:solidFill>
              </a:rPr>
              <a:t>    sum:=0;</a:t>
            </a:r>
          </a:p>
          <a:p>
            <a:endParaRPr lang="pt-BR" sz="1600" dirty="0">
              <a:solidFill>
                <a:schemeClr val="bg1"/>
              </a:solidFill>
            </a:endParaRPr>
          </a:p>
          <a:p>
            <a:r>
              <a:rPr lang="pt-BR" sz="1600" dirty="0">
                <a:solidFill>
                  <a:schemeClr val="bg1"/>
                </a:solidFill>
              </a:rPr>
              <a:t>    for i:=1 </a:t>
            </a:r>
            <a:r>
              <a:rPr lang="pt-BR" sz="1600" dirty="0" err="1">
                <a:solidFill>
                  <a:schemeClr val="bg1"/>
                </a:solidFill>
              </a:rPr>
              <a:t>step</a:t>
            </a:r>
            <a:r>
              <a:rPr lang="pt-BR" sz="1600" dirty="0">
                <a:solidFill>
                  <a:schemeClr val="bg1"/>
                </a:solidFill>
              </a:rPr>
              <a:t> 1 </a:t>
            </a:r>
            <a:r>
              <a:rPr lang="pt-BR" sz="1600" dirty="0" err="1">
                <a:solidFill>
                  <a:schemeClr val="bg1"/>
                </a:solidFill>
              </a:rPr>
              <a:t>until</a:t>
            </a:r>
            <a:r>
              <a:rPr lang="pt-BR" sz="1600" dirty="0">
                <a:solidFill>
                  <a:schemeClr val="bg1"/>
                </a:solidFill>
              </a:rPr>
              <a:t> N do</a:t>
            </a:r>
          </a:p>
          <a:p>
            <a:r>
              <a:rPr lang="pt-BR" sz="1600" dirty="0">
                <a:solidFill>
                  <a:schemeClr val="bg1"/>
                </a:solidFill>
              </a:rPr>
              <a:t>      </a:t>
            </a:r>
            <a:r>
              <a:rPr lang="pt-BR" sz="1600" dirty="0" err="1">
                <a:solidFill>
                  <a:schemeClr val="bg1"/>
                </a:solidFill>
              </a:rPr>
              <a:t>begin</a:t>
            </a:r>
            <a:r>
              <a:rPr lang="pt-BR" sz="1600" dirty="0">
                <a:solidFill>
                  <a:schemeClr val="bg1"/>
                </a:solidFill>
              </a:rPr>
              <a:t> real </a:t>
            </a:r>
            <a:r>
              <a:rPr lang="pt-BR" sz="1600" dirty="0" err="1">
                <a:solidFill>
                  <a:schemeClr val="bg1"/>
                </a:solidFill>
              </a:rPr>
              <a:t>val</a:t>
            </a:r>
            <a:r>
              <a:rPr lang="pt-BR" sz="1600" dirty="0">
                <a:solidFill>
                  <a:schemeClr val="bg1"/>
                </a:solidFill>
              </a:rPr>
              <a:t>;</a:t>
            </a:r>
          </a:p>
          <a:p>
            <a:r>
              <a:rPr lang="pt-BR" sz="1600" dirty="0">
                <a:solidFill>
                  <a:schemeClr val="bg1"/>
                </a:solidFill>
              </a:rPr>
              <a:t>        </a:t>
            </a:r>
            <a:r>
              <a:rPr lang="pt-BR" sz="1600" dirty="0" err="1">
                <a:solidFill>
                  <a:schemeClr val="bg1"/>
                </a:solidFill>
              </a:rPr>
              <a:t>Read</a:t>
            </a:r>
            <a:r>
              <a:rPr lang="pt-BR" sz="1600" dirty="0">
                <a:solidFill>
                  <a:schemeClr val="bg1"/>
                </a:solidFill>
              </a:rPr>
              <a:t> Real(</a:t>
            </a:r>
            <a:r>
              <a:rPr lang="pt-BR" sz="1600" dirty="0" err="1">
                <a:solidFill>
                  <a:schemeClr val="bg1"/>
                </a:solidFill>
              </a:rPr>
              <a:t>val</a:t>
            </a:r>
            <a:r>
              <a:rPr lang="pt-BR" sz="1600" dirty="0">
                <a:solidFill>
                  <a:schemeClr val="bg1"/>
                </a:solidFill>
              </a:rPr>
              <a:t>);</a:t>
            </a:r>
          </a:p>
          <a:p>
            <a:r>
              <a:rPr lang="pt-BR" sz="1600" dirty="0">
                <a:solidFill>
                  <a:schemeClr val="bg1"/>
                </a:solidFill>
              </a:rPr>
              <a:t>        Data[i]:= </a:t>
            </a:r>
            <a:r>
              <a:rPr lang="pt-BR" sz="1600" dirty="0" err="1">
                <a:solidFill>
                  <a:schemeClr val="bg1"/>
                </a:solidFill>
              </a:rPr>
              <a:t>if</a:t>
            </a:r>
            <a:r>
              <a:rPr lang="pt-BR" sz="1600" dirty="0">
                <a:solidFill>
                  <a:schemeClr val="bg1"/>
                </a:solidFill>
              </a:rPr>
              <a:t> </a:t>
            </a:r>
            <a:r>
              <a:rPr lang="pt-BR" sz="1600" dirty="0" err="1">
                <a:solidFill>
                  <a:schemeClr val="bg1"/>
                </a:solidFill>
              </a:rPr>
              <a:t>val</a:t>
            </a:r>
            <a:r>
              <a:rPr lang="pt-BR" sz="1600" dirty="0">
                <a:solidFill>
                  <a:schemeClr val="bg1"/>
                </a:solidFill>
              </a:rPr>
              <a:t> &lt; 0 </a:t>
            </a:r>
            <a:r>
              <a:rPr lang="pt-BR" sz="1600" dirty="0" err="1">
                <a:solidFill>
                  <a:schemeClr val="bg1"/>
                </a:solidFill>
              </a:rPr>
              <a:t>then</a:t>
            </a:r>
            <a:r>
              <a:rPr lang="pt-BR" sz="1600" dirty="0">
                <a:solidFill>
                  <a:schemeClr val="bg1"/>
                </a:solidFill>
              </a:rPr>
              <a:t> -</a:t>
            </a:r>
            <a:r>
              <a:rPr lang="pt-BR" sz="1600" dirty="0" err="1">
                <a:solidFill>
                  <a:schemeClr val="bg1"/>
                </a:solidFill>
              </a:rPr>
              <a:t>val</a:t>
            </a:r>
            <a:r>
              <a:rPr lang="pt-BR" sz="1600" dirty="0">
                <a:solidFill>
                  <a:schemeClr val="bg1"/>
                </a:solidFill>
              </a:rPr>
              <a:t> </a:t>
            </a:r>
            <a:r>
              <a:rPr lang="pt-BR" sz="1600" dirty="0" err="1">
                <a:solidFill>
                  <a:schemeClr val="bg1"/>
                </a:solidFill>
              </a:rPr>
              <a:t>else</a:t>
            </a:r>
            <a:r>
              <a:rPr lang="pt-BR" sz="1600" dirty="0">
                <a:solidFill>
                  <a:schemeClr val="bg1"/>
                </a:solidFill>
              </a:rPr>
              <a:t> </a:t>
            </a:r>
            <a:r>
              <a:rPr lang="pt-BR" sz="1600" dirty="0" err="1">
                <a:solidFill>
                  <a:schemeClr val="bg1"/>
                </a:solidFill>
              </a:rPr>
              <a:t>val</a:t>
            </a:r>
            <a:endParaRPr lang="pt-BR" sz="1600" dirty="0">
              <a:solidFill>
                <a:schemeClr val="bg1"/>
              </a:solidFill>
            </a:endParaRPr>
          </a:p>
          <a:p>
            <a:r>
              <a:rPr lang="pt-BR" sz="1600" dirty="0">
                <a:solidFill>
                  <a:schemeClr val="bg1"/>
                </a:solidFill>
              </a:rPr>
              <a:t>  </a:t>
            </a:r>
            <a:r>
              <a:rPr lang="pt-BR" sz="1600" dirty="0" err="1">
                <a:solidFill>
                  <a:schemeClr val="bg1"/>
                </a:solidFill>
              </a:rPr>
              <a:t>end</a:t>
            </a:r>
            <a:r>
              <a:rPr lang="pt-BR" sz="1600" dirty="0">
                <a:solidFill>
                  <a:schemeClr val="bg1"/>
                </a:solidFill>
              </a:rPr>
              <a:t>;</a:t>
            </a:r>
          </a:p>
          <a:p>
            <a:endParaRPr lang="pt-BR" sz="1600" dirty="0">
              <a:solidFill>
                <a:schemeClr val="bg1"/>
              </a:solidFill>
            </a:endParaRPr>
          </a:p>
          <a:p>
            <a:r>
              <a:rPr lang="pt-BR" sz="1600" dirty="0">
                <a:solidFill>
                  <a:schemeClr val="bg1"/>
                </a:solidFill>
              </a:rPr>
              <a:t>    for i:=1 </a:t>
            </a:r>
            <a:r>
              <a:rPr lang="pt-BR" sz="1600" dirty="0" err="1">
                <a:solidFill>
                  <a:schemeClr val="bg1"/>
                </a:solidFill>
              </a:rPr>
              <a:t>step</a:t>
            </a:r>
            <a:r>
              <a:rPr lang="pt-BR" sz="1600" dirty="0">
                <a:solidFill>
                  <a:schemeClr val="bg1"/>
                </a:solidFill>
              </a:rPr>
              <a:t> 1 </a:t>
            </a:r>
            <a:r>
              <a:rPr lang="pt-BR" sz="1600" dirty="0" err="1">
                <a:solidFill>
                  <a:schemeClr val="bg1"/>
                </a:solidFill>
              </a:rPr>
              <a:t>until</a:t>
            </a:r>
            <a:r>
              <a:rPr lang="pt-BR" sz="1600" dirty="0">
                <a:solidFill>
                  <a:schemeClr val="bg1"/>
                </a:solidFill>
              </a:rPr>
              <a:t> N do</a:t>
            </a:r>
          </a:p>
          <a:p>
            <a:r>
              <a:rPr lang="pt-BR" sz="1600" dirty="0">
                <a:solidFill>
                  <a:schemeClr val="bg1"/>
                </a:solidFill>
              </a:rPr>
              <a:t>      sum:= sum + Data[i];</a:t>
            </a:r>
          </a:p>
          <a:p>
            <a:r>
              <a:rPr lang="pt-BR" sz="1600" dirty="0">
                <a:solidFill>
                  <a:schemeClr val="bg1"/>
                </a:solidFill>
              </a:rPr>
              <a:t>    </a:t>
            </a:r>
            <a:r>
              <a:rPr lang="pt-BR" sz="1600" dirty="0" err="1">
                <a:solidFill>
                  <a:schemeClr val="bg1"/>
                </a:solidFill>
              </a:rPr>
              <a:t>avg</a:t>
            </a:r>
            <a:r>
              <a:rPr lang="pt-BR" sz="1600" dirty="0">
                <a:solidFill>
                  <a:schemeClr val="bg1"/>
                </a:solidFill>
              </a:rPr>
              <a:t>:=sum/N;</a:t>
            </a:r>
          </a:p>
          <a:p>
            <a:r>
              <a:rPr lang="pt-BR" sz="1600" dirty="0">
                <a:solidFill>
                  <a:schemeClr val="bg1"/>
                </a:solidFill>
              </a:rPr>
              <a:t>    Print Real(</a:t>
            </a:r>
            <a:r>
              <a:rPr lang="pt-BR" sz="1600" dirty="0" err="1">
                <a:solidFill>
                  <a:schemeClr val="bg1"/>
                </a:solidFill>
              </a:rPr>
              <a:t>avg</a:t>
            </a:r>
            <a:r>
              <a:rPr lang="pt-BR" sz="1600" dirty="0">
                <a:solidFill>
                  <a:schemeClr val="bg1"/>
                </a:solidFill>
              </a:rPr>
              <a:t>)</a:t>
            </a:r>
          </a:p>
          <a:p>
            <a:r>
              <a:rPr lang="pt-BR" sz="1600" dirty="0">
                <a:solidFill>
                  <a:schemeClr val="bg1"/>
                </a:solidFill>
              </a:rPr>
              <a:t>  </a:t>
            </a:r>
            <a:r>
              <a:rPr lang="pt-BR" sz="1600" dirty="0" err="1">
                <a:solidFill>
                  <a:schemeClr val="bg1"/>
                </a:solidFill>
              </a:rPr>
              <a:t>end</a:t>
            </a:r>
            <a:endParaRPr lang="pt-BR" sz="1600" dirty="0">
              <a:solidFill>
                <a:schemeClr val="bg1"/>
              </a:solidFill>
            </a:endParaRPr>
          </a:p>
          <a:p>
            <a:endParaRPr lang="pt-BR" sz="1600" dirty="0">
              <a:solidFill>
                <a:schemeClr val="bg1"/>
              </a:solidFill>
            </a:endParaRPr>
          </a:p>
          <a:p>
            <a:r>
              <a:rPr lang="pt-BR" sz="1600" dirty="0" err="1">
                <a:solidFill>
                  <a:schemeClr val="bg1"/>
                </a:solidFill>
              </a:rPr>
              <a:t>end</a:t>
            </a:r>
            <a:endParaRPr lang="pt-BR" dirty="0">
              <a:solidFill>
                <a:schemeClr val="bg1"/>
              </a:solidFill>
            </a:endParaRPr>
          </a:p>
        </p:txBody>
      </p:sp>
      <p:sp>
        <p:nvSpPr>
          <p:cNvPr id="4" name="CaixaDeTexto 3">
            <a:extLst>
              <a:ext uri="{FF2B5EF4-FFF2-40B4-BE49-F238E27FC236}">
                <a16:creationId xmlns:a16="http://schemas.microsoft.com/office/drawing/2014/main" id="{7456A38B-4C31-4EC3-8130-9CFD724279E6}"/>
              </a:ext>
            </a:extLst>
          </p:cNvPr>
          <p:cNvSpPr txBox="1"/>
          <p:nvPr/>
        </p:nvSpPr>
        <p:spPr>
          <a:xfrm>
            <a:off x="2974526" y="685800"/>
            <a:ext cx="3614048" cy="707886"/>
          </a:xfrm>
          <a:prstGeom prst="rect">
            <a:avLst/>
          </a:prstGeom>
          <a:noFill/>
        </p:spPr>
        <p:txBody>
          <a:bodyPr wrap="square" rtlCol="0">
            <a:spAutoFit/>
          </a:bodyPr>
          <a:lstStyle/>
          <a:p>
            <a:pPr algn="ctr"/>
            <a:r>
              <a:rPr lang="pt-BR" sz="4000" b="1" dirty="0" err="1">
                <a:latin typeface="Albertus Extra Bold" panose="020E0802040304020204" pitchFamily="34" charset="0"/>
              </a:rPr>
              <a:t>Algol</a:t>
            </a:r>
            <a:endParaRPr lang="pt-BR" sz="4000" b="1" dirty="0">
              <a:latin typeface="Albertus Extra Bold" panose="020E0802040304020204" pitchFamily="34" charset="0"/>
            </a:endParaRPr>
          </a:p>
        </p:txBody>
      </p:sp>
    </p:spTree>
    <p:extLst>
      <p:ext uri="{BB962C8B-B14F-4D97-AF65-F5344CB8AC3E}">
        <p14:creationId xmlns:p14="http://schemas.microsoft.com/office/powerpoint/2010/main" val="4016399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58976C9-7E1F-444A-9B2C-E45D03418871}"/>
              </a:ext>
            </a:extLst>
          </p:cNvPr>
          <p:cNvSpPr txBox="1"/>
          <p:nvPr/>
        </p:nvSpPr>
        <p:spPr>
          <a:xfrm>
            <a:off x="2660660" y="1562100"/>
            <a:ext cx="4330690" cy="707886"/>
          </a:xfrm>
          <a:prstGeom prst="rect">
            <a:avLst/>
          </a:prstGeom>
          <a:noFill/>
        </p:spPr>
        <p:txBody>
          <a:bodyPr wrap="square" rtlCol="0">
            <a:spAutoFit/>
          </a:bodyPr>
          <a:lstStyle/>
          <a:p>
            <a:pPr algn="ctr"/>
            <a:r>
              <a:rPr lang="pt-BR" sz="4000" b="1" dirty="0">
                <a:latin typeface="Albertus Extra Bold" panose="020E0802040304020204" pitchFamily="34" charset="0"/>
              </a:rPr>
              <a:t>John McCarthy</a:t>
            </a:r>
          </a:p>
        </p:txBody>
      </p:sp>
      <p:sp>
        <p:nvSpPr>
          <p:cNvPr id="3" name="CaixaDeTexto 2">
            <a:extLst>
              <a:ext uri="{FF2B5EF4-FFF2-40B4-BE49-F238E27FC236}">
                <a16:creationId xmlns:a16="http://schemas.microsoft.com/office/drawing/2014/main" id="{178DAEE8-A437-410F-9F7A-F06C4650AE3F}"/>
              </a:ext>
            </a:extLst>
          </p:cNvPr>
          <p:cNvSpPr txBox="1"/>
          <p:nvPr/>
        </p:nvSpPr>
        <p:spPr>
          <a:xfrm>
            <a:off x="3460760" y="653143"/>
            <a:ext cx="2730490"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11</a:t>
            </a:r>
          </a:p>
        </p:txBody>
      </p:sp>
      <p:pic>
        <p:nvPicPr>
          <p:cNvPr id="12290" name="Picture 2" descr="Conheça John McCarthy e seu Legado no Marketing Digital">
            <a:extLst>
              <a:ext uri="{FF2B5EF4-FFF2-40B4-BE49-F238E27FC236}">
                <a16:creationId xmlns:a16="http://schemas.microsoft.com/office/drawing/2014/main" id="{D221D0B4-ACB1-41D6-9A5D-D9564650C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190750"/>
            <a:ext cx="9525000" cy="65151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onheça John McCarthy e seu Legado no Marketing Digital">
            <a:extLst>
              <a:ext uri="{FF2B5EF4-FFF2-40B4-BE49-F238E27FC236}">
                <a16:creationId xmlns:a16="http://schemas.microsoft.com/office/drawing/2014/main" id="{224B4301-F1BF-4FC1-9762-9A75489F1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0"/>
            <a:ext cx="7620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34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39A4C55-F353-4B5E-9394-AEA4EB427A6B}"/>
              </a:ext>
            </a:extLst>
          </p:cNvPr>
          <p:cNvSpPr txBox="1"/>
          <p:nvPr/>
        </p:nvSpPr>
        <p:spPr>
          <a:xfrm>
            <a:off x="781050" y="971550"/>
            <a:ext cx="8020050" cy="6186309"/>
          </a:xfrm>
          <a:prstGeom prst="rect">
            <a:avLst/>
          </a:prstGeom>
          <a:noFill/>
        </p:spPr>
        <p:txBody>
          <a:bodyPr wrap="square" rtlCol="0">
            <a:spAutoFit/>
          </a:bodyPr>
          <a:lstStyle/>
          <a:p>
            <a:r>
              <a:rPr lang="pt-BR" dirty="0" err="1"/>
              <a:t>Lisp</a:t>
            </a:r>
            <a:r>
              <a:rPr lang="pt-BR" dirty="0"/>
              <a:t> é uma das linguagens de programação mais antigas ainda em uso e é conhecida por sua ênfase em listas (daí o nome "</a:t>
            </a:r>
            <a:r>
              <a:rPr lang="pt-BR" dirty="0" err="1"/>
              <a:t>LISt</a:t>
            </a:r>
            <a:r>
              <a:rPr lang="pt-BR" dirty="0"/>
              <a:t> </a:t>
            </a:r>
            <a:r>
              <a:rPr lang="pt-BR" dirty="0" err="1"/>
              <a:t>Processing</a:t>
            </a:r>
            <a:r>
              <a:rPr lang="pt-BR" dirty="0"/>
              <a:t>"). Criada em 1958 por John McCarthy, </a:t>
            </a:r>
            <a:r>
              <a:rPr lang="pt-BR" dirty="0" err="1"/>
              <a:t>Lisp</a:t>
            </a:r>
            <a:r>
              <a:rPr lang="pt-BR" dirty="0"/>
              <a:t> é notável por sua simplicidade sintática e sua capacidade de manipular código como dados.</a:t>
            </a:r>
          </a:p>
          <a:p>
            <a:endParaRPr lang="pt-BR" dirty="0"/>
          </a:p>
          <a:p>
            <a:r>
              <a:rPr lang="pt-BR" dirty="0"/>
              <a:t>John McCarthy, um cientista da computação americano, desenvolveu </a:t>
            </a:r>
            <a:r>
              <a:rPr lang="pt-BR" dirty="0" err="1"/>
              <a:t>Lisp</a:t>
            </a:r>
            <a:r>
              <a:rPr lang="pt-BR" dirty="0"/>
              <a:t> enquanto estava na Universidade de Massachusetts. Ele queria criar uma linguagem de programação que facilitasse a implementação de inteligência artificial e o processamento simbólico. A simplicidade e a flexibilidade do </a:t>
            </a:r>
            <a:r>
              <a:rPr lang="pt-BR" dirty="0" err="1"/>
              <a:t>Lisp</a:t>
            </a:r>
            <a:r>
              <a:rPr lang="pt-BR" dirty="0"/>
              <a:t> o tornaram uma escolha popular para pesquisadores em inteligência artificial e também para o desenvolvimento de software em geral.</a:t>
            </a:r>
          </a:p>
          <a:p>
            <a:endParaRPr lang="pt-BR" dirty="0"/>
          </a:p>
          <a:p>
            <a:r>
              <a:rPr lang="pt-BR" dirty="0"/>
              <a:t>Uma das características mais distintivas do </a:t>
            </a:r>
            <a:r>
              <a:rPr lang="pt-BR" dirty="0" err="1"/>
              <a:t>Lisp</a:t>
            </a:r>
            <a:r>
              <a:rPr lang="pt-BR" dirty="0"/>
              <a:t> é sua representação de código como listas de estruturas de dados. Isso permite que o código </a:t>
            </a:r>
            <a:r>
              <a:rPr lang="pt-BR" dirty="0" err="1"/>
              <a:t>Lisp</a:t>
            </a:r>
            <a:r>
              <a:rPr lang="pt-BR" dirty="0"/>
              <a:t> seja facilmente manipulado e transformado por outros programas </a:t>
            </a:r>
            <a:r>
              <a:rPr lang="pt-BR" dirty="0" err="1"/>
              <a:t>Lisp</a:t>
            </a:r>
            <a:r>
              <a:rPr lang="pt-BR" dirty="0"/>
              <a:t>, uma propriedade fundamental para a programação simbólica e a </a:t>
            </a:r>
            <a:r>
              <a:rPr lang="pt-BR" dirty="0" err="1"/>
              <a:t>metaprogramação</a:t>
            </a:r>
            <a:r>
              <a:rPr lang="pt-BR" dirty="0"/>
              <a:t>.</a:t>
            </a:r>
          </a:p>
          <a:p>
            <a:endParaRPr lang="pt-BR" dirty="0"/>
          </a:p>
          <a:p>
            <a:r>
              <a:rPr lang="pt-BR" dirty="0"/>
              <a:t>Ao longo dos anos, </a:t>
            </a:r>
            <a:r>
              <a:rPr lang="pt-BR" dirty="0" err="1"/>
              <a:t>Lisp</a:t>
            </a:r>
            <a:r>
              <a:rPr lang="pt-BR" dirty="0"/>
              <a:t> influenciou muitas outras linguagens de programação, incluindo </a:t>
            </a:r>
            <a:r>
              <a:rPr lang="pt-BR" dirty="0" err="1"/>
              <a:t>Scheme</a:t>
            </a:r>
            <a:r>
              <a:rPr lang="pt-BR" dirty="0"/>
              <a:t>, Common </a:t>
            </a:r>
            <a:r>
              <a:rPr lang="pt-BR" dirty="0" err="1"/>
              <a:t>Lisp</a:t>
            </a:r>
            <a:r>
              <a:rPr lang="pt-BR" dirty="0"/>
              <a:t> e </a:t>
            </a:r>
            <a:r>
              <a:rPr lang="pt-BR" dirty="0" err="1"/>
              <a:t>Clojure</a:t>
            </a:r>
            <a:r>
              <a:rPr lang="pt-BR" dirty="0"/>
              <a:t>. Embora não seja tão amplamente utilizado como algumas linguagens mais modernas, o </a:t>
            </a:r>
            <a:r>
              <a:rPr lang="pt-BR" dirty="0" err="1"/>
              <a:t>Lisp</a:t>
            </a:r>
            <a:r>
              <a:rPr lang="pt-BR" dirty="0"/>
              <a:t> continua a ser uma ferramenta valiosa para pesquisadores e programadores que valorizam a expressividade e a flexibilidade da linguagem.</a:t>
            </a:r>
          </a:p>
        </p:txBody>
      </p:sp>
      <p:sp>
        <p:nvSpPr>
          <p:cNvPr id="3" name="CaixaDeTexto 2">
            <a:extLst>
              <a:ext uri="{FF2B5EF4-FFF2-40B4-BE49-F238E27FC236}">
                <a16:creationId xmlns:a16="http://schemas.microsoft.com/office/drawing/2014/main" id="{805C946E-9768-42C8-8DC9-1981BF220045}"/>
              </a:ext>
            </a:extLst>
          </p:cNvPr>
          <p:cNvSpPr txBox="1"/>
          <p:nvPr/>
        </p:nvSpPr>
        <p:spPr>
          <a:xfrm>
            <a:off x="798286" y="8028214"/>
            <a:ext cx="8142514" cy="2339102"/>
          </a:xfrm>
          <a:prstGeom prst="rect">
            <a:avLst/>
          </a:prstGeom>
          <a:solidFill>
            <a:schemeClr val="tx1"/>
          </a:solidFill>
        </p:spPr>
        <p:txBody>
          <a:bodyPr wrap="square" rtlCol="0">
            <a:spAutoFit/>
          </a:bodyPr>
          <a:lstStyle/>
          <a:p>
            <a:r>
              <a:rPr lang="pt-BR" sz="1600" dirty="0">
                <a:solidFill>
                  <a:schemeClr val="bg1"/>
                </a:solidFill>
              </a:rPr>
              <a:t>(</a:t>
            </a:r>
            <a:r>
              <a:rPr lang="pt-BR" sz="1600" dirty="0" err="1">
                <a:solidFill>
                  <a:schemeClr val="bg1"/>
                </a:solidFill>
              </a:rPr>
              <a:t>defun</a:t>
            </a:r>
            <a:r>
              <a:rPr lang="pt-BR" sz="1600" dirty="0">
                <a:solidFill>
                  <a:schemeClr val="bg1"/>
                </a:solidFill>
              </a:rPr>
              <a:t> verificar-idade ()</a:t>
            </a:r>
          </a:p>
          <a:p>
            <a:r>
              <a:rPr lang="pt-BR" sz="1600" dirty="0">
                <a:solidFill>
                  <a:schemeClr val="bg1"/>
                </a:solidFill>
              </a:rPr>
              <a:t>  (</a:t>
            </a:r>
            <a:r>
              <a:rPr lang="pt-BR" sz="1600" dirty="0" err="1">
                <a:solidFill>
                  <a:schemeClr val="bg1"/>
                </a:solidFill>
              </a:rPr>
              <a:t>let</a:t>
            </a:r>
            <a:r>
              <a:rPr lang="pt-BR" sz="1600" dirty="0">
                <a:solidFill>
                  <a:schemeClr val="bg1"/>
                </a:solidFill>
              </a:rPr>
              <a:t> ((idade (</a:t>
            </a:r>
            <a:r>
              <a:rPr lang="pt-BR" sz="1600" dirty="0" err="1">
                <a:solidFill>
                  <a:schemeClr val="bg1"/>
                </a:solidFill>
              </a:rPr>
              <a:t>read</a:t>
            </a:r>
            <a:r>
              <a:rPr lang="pt-BR" sz="1600" dirty="0">
                <a:solidFill>
                  <a:schemeClr val="bg1"/>
                </a:solidFill>
              </a:rPr>
              <a:t>)))</a:t>
            </a:r>
          </a:p>
          <a:p>
            <a:r>
              <a:rPr lang="pt-BR" sz="1600" dirty="0">
                <a:solidFill>
                  <a:schemeClr val="bg1"/>
                </a:solidFill>
              </a:rPr>
              <a:t>    (</a:t>
            </a:r>
            <a:r>
              <a:rPr lang="pt-BR" sz="1600" dirty="0" err="1">
                <a:solidFill>
                  <a:schemeClr val="bg1"/>
                </a:solidFill>
              </a:rPr>
              <a:t>if</a:t>
            </a:r>
            <a:r>
              <a:rPr lang="pt-BR" sz="1600" dirty="0">
                <a:solidFill>
                  <a:schemeClr val="bg1"/>
                </a:solidFill>
              </a:rPr>
              <a:t> (&lt; idade 18)</a:t>
            </a:r>
          </a:p>
          <a:p>
            <a:r>
              <a:rPr lang="pt-BR" sz="1600" dirty="0">
                <a:solidFill>
                  <a:schemeClr val="bg1"/>
                </a:solidFill>
              </a:rPr>
              <a:t>        (print "Você é menor de idade.")</a:t>
            </a:r>
          </a:p>
          <a:p>
            <a:r>
              <a:rPr lang="pt-BR" sz="1600" dirty="0">
                <a:solidFill>
                  <a:schemeClr val="bg1"/>
                </a:solidFill>
              </a:rPr>
              <a:t>        (print "Você é maior de idade."))))</a:t>
            </a:r>
          </a:p>
          <a:p>
            <a:endParaRPr lang="pt-BR" sz="1600" dirty="0">
              <a:solidFill>
                <a:schemeClr val="bg1"/>
              </a:solidFill>
            </a:endParaRPr>
          </a:p>
          <a:p>
            <a:r>
              <a:rPr lang="pt-BR" sz="1600" dirty="0">
                <a:solidFill>
                  <a:schemeClr val="bg1"/>
                </a:solidFill>
              </a:rPr>
              <a:t>; Chama a função para verificar a idade</a:t>
            </a:r>
          </a:p>
          <a:p>
            <a:r>
              <a:rPr lang="pt-BR" sz="1600" dirty="0">
                <a:solidFill>
                  <a:schemeClr val="bg1"/>
                </a:solidFill>
              </a:rPr>
              <a:t>(verificar-idade)</a:t>
            </a:r>
          </a:p>
          <a:p>
            <a:endParaRPr lang="pt-BR" dirty="0">
              <a:solidFill>
                <a:schemeClr val="bg1"/>
              </a:solidFill>
            </a:endParaRPr>
          </a:p>
        </p:txBody>
      </p:sp>
      <p:sp>
        <p:nvSpPr>
          <p:cNvPr id="4" name="CaixaDeTexto 3">
            <a:extLst>
              <a:ext uri="{FF2B5EF4-FFF2-40B4-BE49-F238E27FC236}">
                <a16:creationId xmlns:a16="http://schemas.microsoft.com/office/drawing/2014/main" id="{7DED949E-519A-4819-BC6E-6805FAB35686}"/>
              </a:ext>
            </a:extLst>
          </p:cNvPr>
          <p:cNvSpPr txBox="1"/>
          <p:nvPr/>
        </p:nvSpPr>
        <p:spPr>
          <a:xfrm>
            <a:off x="1440542" y="7181526"/>
            <a:ext cx="6720115" cy="677108"/>
          </a:xfrm>
          <a:prstGeom prst="rect">
            <a:avLst/>
          </a:prstGeom>
          <a:noFill/>
        </p:spPr>
        <p:txBody>
          <a:bodyPr wrap="square" rtlCol="0">
            <a:spAutoFit/>
          </a:bodyPr>
          <a:lstStyle/>
          <a:p>
            <a:r>
              <a:rPr lang="pt-BR" sz="2400" b="1" dirty="0"/>
              <a:t>Código para verificar a idade na linguagem </a:t>
            </a:r>
            <a:r>
              <a:rPr lang="pt-BR" sz="2400" b="1" dirty="0" err="1"/>
              <a:t>Lisp</a:t>
            </a:r>
            <a:endParaRPr lang="pt-BR" sz="2400" b="1" dirty="0"/>
          </a:p>
          <a:p>
            <a:pPr algn="ctr"/>
            <a:r>
              <a:rPr lang="pt-BR" sz="1400" dirty="0">
                <a:latin typeface="Söhne"/>
              </a:rPr>
              <a:t>Para nomear arquivo Fortran (.</a:t>
            </a:r>
            <a:r>
              <a:rPr lang="pt-BR" sz="1400" dirty="0" err="1">
                <a:latin typeface="Söhne"/>
              </a:rPr>
              <a:t>lispf</a:t>
            </a:r>
            <a:r>
              <a:rPr lang="pt-BR" sz="1400" dirty="0">
                <a:latin typeface="Söhne"/>
              </a:rPr>
              <a:t>) </a:t>
            </a:r>
            <a:r>
              <a:rPr lang="pt-BR" sz="1400" dirty="0" err="1">
                <a:latin typeface="Söhne"/>
              </a:rPr>
              <a:t>ex</a:t>
            </a:r>
            <a:r>
              <a:rPr lang="pt-BR" sz="1400" dirty="0">
                <a:latin typeface="Söhne"/>
              </a:rPr>
              <a:t>,: </a:t>
            </a:r>
            <a:r>
              <a:rPr lang="pt-BR" sz="1400" b="0" i="0" dirty="0" err="1">
                <a:effectLst/>
                <a:latin typeface="Söhne"/>
              </a:rPr>
              <a:t>verificar_idade.lisp</a:t>
            </a:r>
            <a:r>
              <a:rPr lang="pt-BR" sz="1400" b="0" i="0" dirty="0">
                <a:effectLst/>
                <a:latin typeface="Söhne"/>
              </a:rPr>
              <a:t>)</a:t>
            </a:r>
            <a:endParaRPr lang="pt-BR" sz="1400" b="1" dirty="0"/>
          </a:p>
        </p:txBody>
      </p:sp>
      <p:sp>
        <p:nvSpPr>
          <p:cNvPr id="5" name="CaixaDeTexto 4">
            <a:extLst>
              <a:ext uri="{FF2B5EF4-FFF2-40B4-BE49-F238E27FC236}">
                <a16:creationId xmlns:a16="http://schemas.microsoft.com/office/drawing/2014/main" id="{040052B4-DF43-4278-92E6-C3CA04D8F95D}"/>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24</a:t>
            </a:r>
          </a:p>
        </p:txBody>
      </p:sp>
    </p:spTree>
    <p:extLst>
      <p:ext uri="{BB962C8B-B14F-4D97-AF65-F5344CB8AC3E}">
        <p14:creationId xmlns:p14="http://schemas.microsoft.com/office/powerpoint/2010/main" val="3955453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58976C9-7E1F-444A-9B2C-E45D03418871}"/>
              </a:ext>
            </a:extLst>
          </p:cNvPr>
          <p:cNvSpPr txBox="1"/>
          <p:nvPr/>
        </p:nvSpPr>
        <p:spPr>
          <a:xfrm>
            <a:off x="3018981" y="1981200"/>
            <a:ext cx="3614048" cy="707886"/>
          </a:xfrm>
          <a:prstGeom prst="rect">
            <a:avLst/>
          </a:prstGeom>
          <a:noFill/>
        </p:spPr>
        <p:txBody>
          <a:bodyPr wrap="square" rtlCol="0">
            <a:spAutoFit/>
          </a:bodyPr>
          <a:lstStyle/>
          <a:p>
            <a:pPr algn="ctr"/>
            <a:r>
              <a:rPr lang="pt-BR" sz="4000" b="1" dirty="0">
                <a:latin typeface="Albertus Extra Bold" panose="020E0802040304020204" pitchFamily="34" charset="0"/>
              </a:rPr>
              <a:t>Grace Hopper</a:t>
            </a:r>
          </a:p>
        </p:txBody>
      </p:sp>
      <p:sp>
        <p:nvSpPr>
          <p:cNvPr id="3" name="CaixaDeTexto 2">
            <a:extLst>
              <a:ext uri="{FF2B5EF4-FFF2-40B4-BE49-F238E27FC236}">
                <a16:creationId xmlns:a16="http://schemas.microsoft.com/office/drawing/2014/main" id="{178DAEE8-A437-410F-9F7A-F06C4650AE3F}"/>
              </a:ext>
            </a:extLst>
          </p:cNvPr>
          <p:cNvSpPr txBox="1"/>
          <p:nvPr/>
        </p:nvSpPr>
        <p:spPr>
          <a:xfrm>
            <a:off x="3817266" y="653143"/>
            <a:ext cx="2017478" cy="954107"/>
          </a:xfrm>
          <a:prstGeom prst="rect">
            <a:avLst/>
          </a:prstGeom>
          <a:noFill/>
        </p:spPr>
        <p:txBody>
          <a:bodyPr wrap="square" rtlCol="0">
            <a:spAutoFit/>
          </a:bodyPr>
          <a:lstStyle/>
          <a:p>
            <a:pPr algn="ctr"/>
            <a:r>
              <a:rPr lang="pt-BR" sz="2800" b="1" dirty="0">
                <a:latin typeface="Albertus Extra Bold" panose="020E0802040304020204" pitchFamily="34" charset="0"/>
              </a:rPr>
              <a:t>Capítulo 12</a:t>
            </a:r>
          </a:p>
        </p:txBody>
      </p:sp>
      <p:pic>
        <p:nvPicPr>
          <p:cNvPr id="8194" name="Picture 2" descr="Grace Hopper: quem foi a matemática que revolucionou a programação |  História | Galileu">
            <a:extLst>
              <a:ext uri="{FF2B5EF4-FFF2-40B4-BE49-F238E27FC236}">
                <a16:creationId xmlns:a16="http://schemas.microsoft.com/office/drawing/2014/main" id="{ECB0AF86-1F7C-46E2-937A-9C182860D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5037139"/>
            <a:ext cx="5334000" cy="33878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NF Blog | Tag Archive | Grace Hopper">
            <a:extLst>
              <a:ext uri="{FF2B5EF4-FFF2-40B4-BE49-F238E27FC236}">
                <a16:creationId xmlns:a16="http://schemas.microsoft.com/office/drawing/2014/main" id="{2E8EE1E7-35DB-4681-963B-61862D2B4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1" y="5037139"/>
            <a:ext cx="4840486" cy="3382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266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6A7C5572-AF90-4323-8C7B-B8F172A5859D}"/>
              </a:ext>
            </a:extLst>
          </p:cNvPr>
          <p:cNvSpPr txBox="1"/>
          <p:nvPr/>
        </p:nvSpPr>
        <p:spPr>
          <a:xfrm>
            <a:off x="831273" y="602672"/>
            <a:ext cx="7959436" cy="7294305"/>
          </a:xfrm>
          <a:prstGeom prst="rect">
            <a:avLst/>
          </a:prstGeom>
          <a:noFill/>
        </p:spPr>
        <p:txBody>
          <a:bodyPr wrap="square" rtlCol="0">
            <a:spAutoFit/>
          </a:bodyPr>
          <a:lstStyle/>
          <a:p>
            <a:r>
              <a:rPr lang="pt-BR" dirty="0"/>
              <a:t>	Grace Hopper foi uma pioneira da computação norte-americana, nascida em 1906 e falecida em 1992. Ela foi uma das primeiras programadoras de computadores do mundo e desempenhou um papel fundamental no desenvolvimento da linguagem de programação COBOL.</a:t>
            </a:r>
          </a:p>
          <a:p>
            <a:endParaRPr lang="pt-BR" dirty="0"/>
          </a:p>
          <a:p>
            <a:r>
              <a:rPr lang="pt-BR" dirty="0"/>
              <a:t>	Hopper começou sua carreira na computação durante a Segunda Guerra Mundial, quando se juntou à Marinha dos Estados Unidos. Ela trabalhou no Mark I, um dos primeiros computadores eletrônicos do mundo, e desenvolveu técnicas de programação para o mesmo.</a:t>
            </a:r>
          </a:p>
          <a:p>
            <a:endParaRPr lang="pt-BR" dirty="0"/>
          </a:p>
          <a:p>
            <a:r>
              <a:rPr lang="pt-BR" dirty="0"/>
              <a:t>	Depois da guerra, Hopper continuou trabalhando com computadores e foi uma das principais figuras no desenvolvimento do COBOL (Common Business-</a:t>
            </a:r>
            <a:r>
              <a:rPr lang="pt-BR" dirty="0" err="1"/>
              <a:t>Oriented</a:t>
            </a:r>
            <a:r>
              <a:rPr lang="pt-BR" dirty="0"/>
              <a:t> </a:t>
            </a:r>
            <a:r>
              <a:rPr lang="pt-BR" dirty="0" err="1"/>
              <a:t>Language</a:t>
            </a:r>
            <a:r>
              <a:rPr lang="pt-BR" dirty="0"/>
              <a:t>), uma linguagem de programação de alto nível voltada para negócios e aplicativos comerciais. O COBOL teve um impacto significativo no mundo da computação e ainda é usado em muitos sistemas legados hoje.</a:t>
            </a:r>
          </a:p>
          <a:p>
            <a:endParaRPr lang="pt-BR" dirty="0"/>
          </a:p>
          <a:p>
            <a:r>
              <a:rPr lang="pt-BR" dirty="0"/>
              <a:t>	Hopper também foi uma defensora da educação em computação. Ela viajou extensivamente dando palestras e promovendo a ideia de que a programação de computadores deveria ser mais acessível a todos.</a:t>
            </a:r>
          </a:p>
          <a:p>
            <a:endParaRPr lang="pt-BR" dirty="0"/>
          </a:p>
          <a:p>
            <a:r>
              <a:rPr lang="pt-BR" dirty="0"/>
              <a:t>	Ao longo de sua vida, Hopper recebeu muitas honras e prêmios por suas contribuições para a computação. Ela é lembrada não apenas por suas realizações técnicas, mas também por sua determinação e pioneirismo em uma época em que as mulheres eram minoria na área da computação. O Instituto Grace Hopper e a Conferência Grace Hopper são exemplos do legado duradouro de Hopper e de sua influência na inclusão das mulheres na ciência da computação.</a:t>
            </a:r>
          </a:p>
        </p:txBody>
      </p:sp>
      <p:sp>
        <p:nvSpPr>
          <p:cNvPr id="3" name="CaixaDeTexto 2">
            <a:extLst>
              <a:ext uri="{FF2B5EF4-FFF2-40B4-BE49-F238E27FC236}">
                <a16:creationId xmlns:a16="http://schemas.microsoft.com/office/drawing/2014/main" id="{80BA0213-4B08-465A-B927-539A5A618F2E}"/>
              </a:ext>
            </a:extLst>
          </p:cNvPr>
          <p:cNvSpPr txBox="1"/>
          <p:nvPr/>
        </p:nvSpPr>
        <p:spPr>
          <a:xfrm>
            <a:off x="831273" y="8382499"/>
            <a:ext cx="8142514" cy="3970318"/>
          </a:xfrm>
          <a:prstGeom prst="rect">
            <a:avLst/>
          </a:prstGeom>
          <a:solidFill>
            <a:schemeClr val="tx1"/>
          </a:solidFill>
        </p:spPr>
        <p:txBody>
          <a:bodyPr wrap="square" rtlCol="0">
            <a:spAutoFit/>
          </a:bodyPr>
          <a:lstStyle/>
          <a:p>
            <a:r>
              <a:rPr lang="pt-BR" sz="1400" dirty="0">
                <a:solidFill>
                  <a:schemeClr val="bg1"/>
                </a:solidFill>
              </a:rPr>
              <a:t> IDENTIFICATION DIVISION.</a:t>
            </a:r>
          </a:p>
          <a:p>
            <a:r>
              <a:rPr lang="pt-BR" sz="1400" dirty="0">
                <a:solidFill>
                  <a:schemeClr val="bg1"/>
                </a:solidFill>
              </a:rPr>
              <a:t>       PROGRAM-ID. Verificar-Idade.</a:t>
            </a:r>
          </a:p>
          <a:p>
            <a:endParaRPr lang="pt-BR" sz="1400" dirty="0">
              <a:solidFill>
                <a:schemeClr val="bg1"/>
              </a:solidFill>
            </a:endParaRPr>
          </a:p>
          <a:p>
            <a:r>
              <a:rPr lang="pt-BR" sz="1400" dirty="0">
                <a:solidFill>
                  <a:schemeClr val="bg1"/>
                </a:solidFill>
              </a:rPr>
              <a:t>       DATA DIVISION.</a:t>
            </a:r>
          </a:p>
          <a:p>
            <a:r>
              <a:rPr lang="pt-BR" sz="1400" dirty="0">
                <a:solidFill>
                  <a:schemeClr val="bg1"/>
                </a:solidFill>
              </a:rPr>
              <a:t>       WORKING-STORAGE SECTION.</a:t>
            </a:r>
          </a:p>
          <a:p>
            <a:r>
              <a:rPr lang="pt-BR" sz="1400" dirty="0">
                <a:solidFill>
                  <a:schemeClr val="bg1"/>
                </a:solidFill>
              </a:rPr>
              <a:t>       01 idade PIC 9(3).</a:t>
            </a:r>
          </a:p>
          <a:p>
            <a:endParaRPr lang="pt-BR" sz="1400" dirty="0">
              <a:solidFill>
                <a:schemeClr val="bg1"/>
              </a:solidFill>
            </a:endParaRPr>
          </a:p>
          <a:p>
            <a:r>
              <a:rPr lang="pt-BR" sz="1400" dirty="0">
                <a:solidFill>
                  <a:schemeClr val="bg1"/>
                </a:solidFill>
              </a:rPr>
              <a:t>       PROCEDURE DIVISION.</a:t>
            </a:r>
          </a:p>
          <a:p>
            <a:r>
              <a:rPr lang="pt-BR" sz="1400" dirty="0">
                <a:solidFill>
                  <a:schemeClr val="bg1"/>
                </a:solidFill>
              </a:rPr>
              <a:t>           DISPLAY "Por favor, digite a sua idade: ".</a:t>
            </a:r>
          </a:p>
          <a:p>
            <a:r>
              <a:rPr lang="pt-BR" sz="1400" dirty="0">
                <a:solidFill>
                  <a:schemeClr val="bg1"/>
                </a:solidFill>
              </a:rPr>
              <a:t>           ACCEPT idade.</a:t>
            </a:r>
          </a:p>
          <a:p>
            <a:endParaRPr lang="pt-BR" sz="1400" dirty="0">
              <a:solidFill>
                <a:schemeClr val="bg1"/>
              </a:solidFill>
            </a:endParaRPr>
          </a:p>
          <a:p>
            <a:r>
              <a:rPr lang="pt-BR" sz="1400" dirty="0">
                <a:solidFill>
                  <a:schemeClr val="bg1"/>
                </a:solidFill>
              </a:rPr>
              <a:t>           IF idade &lt; 18</a:t>
            </a:r>
          </a:p>
          <a:p>
            <a:r>
              <a:rPr lang="pt-BR" sz="1400" dirty="0">
                <a:solidFill>
                  <a:schemeClr val="bg1"/>
                </a:solidFill>
              </a:rPr>
              <a:t>               DISPLAY "Você é menor de idade."</a:t>
            </a:r>
          </a:p>
          <a:p>
            <a:r>
              <a:rPr lang="pt-BR" sz="1400" dirty="0">
                <a:solidFill>
                  <a:schemeClr val="bg1"/>
                </a:solidFill>
              </a:rPr>
              <a:t>           ELSE</a:t>
            </a:r>
          </a:p>
          <a:p>
            <a:r>
              <a:rPr lang="pt-BR" sz="1400" dirty="0">
                <a:solidFill>
                  <a:schemeClr val="bg1"/>
                </a:solidFill>
              </a:rPr>
              <a:t>               DISPLAY "Você é maior de idade."</a:t>
            </a:r>
          </a:p>
          <a:p>
            <a:r>
              <a:rPr lang="pt-BR" sz="1400" dirty="0">
                <a:solidFill>
                  <a:schemeClr val="bg1"/>
                </a:solidFill>
              </a:rPr>
              <a:t>           END-IF.</a:t>
            </a:r>
          </a:p>
          <a:p>
            <a:endParaRPr lang="pt-BR" sz="1400" dirty="0">
              <a:solidFill>
                <a:schemeClr val="bg1"/>
              </a:solidFill>
            </a:endParaRPr>
          </a:p>
          <a:p>
            <a:r>
              <a:rPr lang="pt-BR" sz="1400" dirty="0">
                <a:solidFill>
                  <a:schemeClr val="bg1"/>
                </a:solidFill>
              </a:rPr>
              <a:t>           STOP RUN.</a:t>
            </a:r>
            <a:endParaRPr lang="pt-BR" dirty="0">
              <a:solidFill>
                <a:schemeClr val="bg1"/>
              </a:solidFill>
            </a:endParaRPr>
          </a:p>
        </p:txBody>
      </p:sp>
      <p:sp>
        <p:nvSpPr>
          <p:cNvPr id="4" name="CaixaDeTexto 3">
            <a:extLst>
              <a:ext uri="{FF2B5EF4-FFF2-40B4-BE49-F238E27FC236}">
                <a16:creationId xmlns:a16="http://schemas.microsoft.com/office/drawing/2014/main" id="{F0FABEAF-70D0-4C9F-92F5-DA5A8FF58DE9}"/>
              </a:ext>
            </a:extLst>
          </p:cNvPr>
          <p:cNvSpPr txBox="1"/>
          <p:nvPr/>
        </p:nvSpPr>
        <p:spPr>
          <a:xfrm>
            <a:off x="1542472" y="7705391"/>
            <a:ext cx="6720115" cy="677108"/>
          </a:xfrm>
          <a:prstGeom prst="rect">
            <a:avLst/>
          </a:prstGeom>
          <a:noFill/>
        </p:spPr>
        <p:txBody>
          <a:bodyPr wrap="square" rtlCol="0">
            <a:spAutoFit/>
          </a:bodyPr>
          <a:lstStyle/>
          <a:p>
            <a:r>
              <a:rPr lang="pt-BR" sz="2400" b="1" dirty="0"/>
              <a:t>Código para verificar a idade na linguagem COBOL</a:t>
            </a:r>
          </a:p>
          <a:p>
            <a:pPr algn="ctr"/>
            <a:r>
              <a:rPr lang="pt-BR" sz="1400" dirty="0">
                <a:latin typeface="Söhne"/>
              </a:rPr>
              <a:t>Para nomear arquivo Fortran (.</a:t>
            </a:r>
            <a:r>
              <a:rPr lang="pt-BR" sz="1400" dirty="0" err="1">
                <a:latin typeface="Söhne"/>
              </a:rPr>
              <a:t>cob</a:t>
            </a:r>
            <a:r>
              <a:rPr lang="pt-BR" sz="1400" dirty="0">
                <a:latin typeface="Söhne"/>
              </a:rPr>
              <a:t> ou .</a:t>
            </a:r>
            <a:r>
              <a:rPr lang="pt-BR" sz="1400" dirty="0" err="1">
                <a:latin typeface="Söhne"/>
              </a:rPr>
              <a:t>cbl</a:t>
            </a:r>
            <a:r>
              <a:rPr lang="pt-BR" sz="1400" dirty="0">
                <a:latin typeface="Söhne"/>
              </a:rPr>
              <a:t>) </a:t>
            </a:r>
            <a:r>
              <a:rPr lang="pt-BR" sz="1400" dirty="0" err="1">
                <a:latin typeface="Söhne"/>
              </a:rPr>
              <a:t>ex</a:t>
            </a:r>
            <a:r>
              <a:rPr lang="pt-BR" sz="1400" dirty="0">
                <a:latin typeface="Söhne"/>
              </a:rPr>
              <a:t>,: </a:t>
            </a:r>
            <a:r>
              <a:rPr lang="pt-BR" sz="1400" b="0" i="0" dirty="0" err="1">
                <a:effectLst/>
                <a:latin typeface="Söhne"/>
              </a:rPr>
              <a:t>verificar_idade.cob</a:t>
            </a:r>
            <a:r>
              <a:rPr lang="pt-BR" sz="1400" b="0" i="0" dirty="0">
                <a:effectLst/>
                <a:latin typeface="Söhne"/>
              </a:rPr>
              <a:t> ou </a:t>
            </a:r>
            <a:r>
              <a:rPr lang="pt-BR" sz="1400" b="0" i="0" dirty="0" err="1">
                <a:effectLst/>
                <a:latin typeface="Söhne"/>
              </a:rPr>
              <a:t>verificar_idade.cbl</a:t>
            </a:r>
            <a:endParaRPr lang="pt-BR" sz="1400" b="1" dirty="0"/>
          </a:p>
        </p:txBody>
      </p:sp>
      <p:sp>
        <p:nvSpPr>
          <p:cNvPr id="5" name="CaixaDeTexto 4">
            <a:extLst>
              <a:ext uri="{FF2B5EF4-FFF2-40B4-BE49-F238E27FC236}">
                <a16:creationId xmlns:a16="http://schemas.microsoft.com/office/drawing/2014/main" id="{D335DA0D-2E15-41B9-B4BF-F1447C472BCD}"/>
              </a:ext>
            </a:extLst>
          </p:cNvPr>
          <p:cNvSpPr txBox="1"/>
          <p:nvPr/>
        </p:nvSpPr>
        <p:spPr>
          <a:xfrm>
            <a:off x="4677557" y="12352817"/>
            <a:ext cx="449944" cy="319316"/>
          </a:xfrm>
          <a:prstGeom prst="rect">
            <a:avLst/>
          </a:prstGeom>
          <a:noFill/>
        </p:spPr>
        <p:txBody>
          <a:bodyPr wrap="square" rtlCol="0">
            <a:spAutoFit/>
          </a:bodyPr>
          <a:lstStyle/>
          <a:p>
            <a:r>
              <a:rPr lang="pt-BR" sz="1400" dirty="0">
                <a:latin typeface="+mj-lt"/>
              </a:rPr>
              <a:t>26</a:t>
            </a:r>
          </a:p>
        </p:txBody>
      </p:sp>
    </p:spTree>
    <p:extLst>
      <p:ext uri="{BB962C8B-B14F-4D97-AF65-F5344CB8AC3E}">
        <p14:creationId xmlns:p14="http://schemas.microsoft.com/office/powerpoint/2010/main" val="294688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AC2854C-D772-41F0-9C43-DA69E287C05E}"/>
              </a:ext>
            </a:extLst>
          </p:cNvPr>
          <p:cNvSpPr txBox="1"/>
          <p:nvPr/>
        </p:nvSpPr>
        <p:spPr>
          <a:xfrm>
            <a:off x="1992086" y="580572"/>
            <a:ext cx="5617027" cy="707886"/>
          </a:xfrm>
          <a:prstGeom prst="rect">
            <a:avLst/>
          </a:prstGeom>
          <a:noFill/>
        </p:spPr>
        <p:txBody>
          <a:bodyPr wrap="square" rtlCol="0">
            <a:spAutoFit/>
          </a:bodyPr>
          <a:lstStyle/>
          <a:p>
            <a:r>
              <a:rPr lang="pt-BR" sz="4000" b="1" dirty="0">
                <a:latin typeface="Albertus Extra Bold" panose="020E0802040304020204" pitchFamily="34" charset="0"/>
              </a:rPr>
              <a:t>AGRADECIMENTOS</a:t>
            </a:r>
          </a:p>
        </p:txBody>
      </p:sp>
      <p:sp>
        <p:nvSpPr>
          <p:cNvPr id="3" name="CaixaDeTexto 2">
            <a:extLst>
              <a:ext uri="{FF2B5EF4-FFF2-40B4-BE49-F238E27FC236}">
                <a16:creationId xmlns:a16="http://schemas.microsoft.com/office/drawing/2014/main" id="{92436D92-36A8-4BDF-8D12-8100815D1C1E}"/>
              </a:ext>
            </a:extLst>
          </p:cNvPr>
          <p:cNvSpPr txBox="1"/>
          <p:nvPr/>
        </p:nvSpPr>
        <p:spPr>
          <a:xfrm>
            <a:off x="827314" y="3556000"/>
            <a:ext cx="7953829" cy="2862322"/>
          </a:xfrm>
          <a:prstGeom prst="rect">
            <a:avLst/>
          </a:prstGeom>
          <a:noFill/>
        </p:spPr>
        <p:txBody>
          <a:bodyPr wrap="square" rtlCol="0">
            <a:spAutoFit/>
          </a:bodyPr>
          <a:lstStyle/>
          <a:p>
            <a:r>
              <a:rPr lang="pt-BR" dirty="0"/>
              <a:t>Agradeço:</a:t>
            </a:r>
          </a:p>
          <a:p>
            <a:endParaRPr lang="pt-BR" dirty="0"/>
          </a:p>
          <a:p>
            <a:r>
              <a:rPr lang="pt-BR" dirty="0"/>
              <a:t>a Deus;</a:t>
            </a:r>
          </a:p>
          <a:p>
            <a:endParaRPr lang="pt-BR" dirty="0"/>
          </a:p>
          <a:p>
            <a:r>
              <a:rPr lang="pt-BR" dirty="0"/>
              <a:t>a minha família;</a:t>
            </a:r>
          </a:p>
          <a:p>
            <a:endParaRPr lang="pt-BR" dirty="0"/>
          </a:p>
          <a:p>
            <a:r>
              <a:rPr lang="pt-BR" dirty="0"/>
              <a:t>a Digital </a:t>
            </a:r>
            <a:r>
              <a:rPr lang="pt-BR" dirty="0" err="1"/>
              <a:t>Innovation</a:t>
            </a:r>
            <a:r>
              <a:rPr lang="pt-BR" dirty="0"/>
              <a:t> (DIO) e ao Banco Santander por essa singular oportunidade de participar deste </a:t>
            </a:r>
            <a:r>
              <a:rPr lang="pt-BR" dirty="0" err="1"/>
              <a:t>Bootcamp</a:t>
            </a:r>
            <a:r>
              <a:rPr lang="pt-BR" dirty="0"/>
              <a:t> de 2024;</a:t>
            </a:r>
          </a:p>
          <a:p>
            <a:endParaRPr lang="pt-BR" dirty="0"/>
          </a:p>
          <a:p>
            <a:r>
              <a:rPr lang="pt-BR" dirty="0"/>
              <a:t>a todos enfim, que fazem parte deste projeto direta ou indiretamente.</a:t>
            </a:r>
          </a:p>
        </p:txBody>
      </p:sp>
    </p:spTree>
    <p:extLst>
      <p:ext uri="{BB962C8B-B14F-4D97-AF65-F5344CB8AC3E}">
        <p14:creationId xmlns:p14="http://schemas.microsoft.com/office/powerpoint/2010/main" val="1903702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4EA7338-97AB-48A2-A1C5-11D0ECFB9D6C}"/>
              </a:ext>
            </a:extLst>
          </p:cNvPr>
          <p:cNvSpPr txBox="1"/>
          <p:nvPr/>
        </p:nvSpPr>
        <p:spPr>
          <a:xfrm>
            <a:off x="800100" y="990600"/>
            <a:ext cx="8134350" cy="7294305"/>
          </a:xfrm>
          <a:prstGeom prst="rect">
            <a:avLst/>
          </a:prstGeom>
          <a:noFill/>
        </p:spPr>
        <p:txBody>
          <a:bodyPr wrap="square" rtlCol="0">
            <a:spAutoFit/>
          </a:bodyPr>
          <a:lstStyle/>
          <a:p>
            <a:r>
              <a:rPr lang="pt-BR" dirty="0"/>
              <a:t>Linha do tempo das linguagens de programação na horizontal de 1940 a 2019:</a:t>
            </a:r>
          </a:p>
          <a:p>
            <a:endParaRPr lang="pt-BR" dirty="0"/>
          </a:p>
          <a:p>
            <a:r>
              <a:rPr lang="pt-BR" dirty="0"/>
              <a:t>**1940**</a:t>
            </a:r>
          </a:p>
          <a:p>
            <a:r>
              <a:rPr lang="pt-BR" dirty="0" err="1"/>
              <a:t>Plankalkül</a:t>
            </a:r>
            <a:r>
              <a:rPr lang="pt-BR" dirty="0"/>
              <a:t> (1943) · Short </a:t>
            </a:r>
            <a:r>
              <a:rPr lang="pt-BR" dirty="0" err="1"/>
              <a:t>Code</a:t>
            </a:r>
            <a:r>
              <a:rPr lang="pt-BR" dirty="0"/>
              <a:t> (1947)</a:t>
            </a:r>
          </a:p>
          <a:p>
            <a:endParaRPr lang="pt-BR" dirty="0"/>
          </a:p>
          <a:p>
            <a:r>
              <a:rPr lang="pt-BR" dirty="0"/>
              <a:t>**1950**</a:t>
            </a:r>
          </a:p>
          <a:p>
            <a:r>
              <a:rPr lang="pt-BR" dirty="0"/>
              <a:t>Assembly (1951) · Fortran (1953) · </a:t>
            </a:r>
            <a:r>
              <a:rPr lang="pt-BR" dirty="0" err="1"/>
              <a:t>Lisp</a:t>
            </a:r>
            <a:r>
              <a:rPr lang="pt-BR" dirty="0"/>
              <a:t> (1955) · </a:t>
            </a:r>
            <a:r>
              <a:rPr lang="pt-BR" dirty="0" err="1"/>
              <a:t>Algol</a:t>
            </a:r>
            <a:r>
              <a:rPr lang="pt-BR" dirty="0"/>
              <a:t> (1958)</a:t>
            </a:r>
          </a:p>
          <a:p>
            <a:endParaRPr lang="pt-BR" dirty="0"/>
          </a:p>
          <a:p>
            <a:r>
              <a:rPr lang="pt-BR" dirty="0"/>
              <a:t>**1960**</a:t>
            </a:r>
          </a:p>
          <a:p>
            <a:r>
              <a:rPr lang="pt-BR" dirty="0"/>
              <a:t>COBOL (1960) · APL (1962) · C (1964) · BASIC (1965) · Pascal (1967)</a:t>
            </a:r>
          </a:p>
          <a:p>
            <a:endParaRPr lang="pt-BR" dirty="0"/>
          </a:p>
          <a:p>
            <a:r>
              <a:rPr lang="pt-BR" dirty="0"/>
              <a:t>**1970**</a:t>
            </a:r>
          </a:p>
          <a:p>
            <a:r>
              <a:rPr lang="pt-BR" dirty="0" err="1"/>
              <a:t>Smalltalk</a:t>
            </a:r>
            <a:r>
              <a:rPr lang="pt-BR" dirty="0"/>
              <a:t> (1970) · Prolog (1971) · C++ (1972) · SQL (1973) · </a:t>
            </a:r>
            <a:r>
              <a:rPr lang="pt-BR" dirty="0" err="1"/>
              <a:t>Scheme</a:t>
            </a:r>
            <a:r>
              <a:rPr lang="pt-BR" dirty="0"/>
              <a:t> (1975)</a:t>
            </a:r>
          </a:p>
          <a:p>
            <a:endParaRPr lang="pt-BR" dirty="0"/>
          </a:p>
          <a:p>
            <a:r>
              <a:rPr lang="pt-BR" dirty="0"/>
              <a:t>**1980**</a:t>
            </a:r>
          </a:p>
          <a:p>
            <a:r>
              <a:rPr lang="pt-BR" dirty="0"/>
              <a:t>Ada (1980) · C# (1983) · Perl (1985) · Python (1987)</a:t>
            </a:r>
          </a:p>
          <a:p>
            <a:endParaRPr lang="pt-BR" dirty="0"/>
          </a:p>
          <a:p>
            <a:r>
              <a:rPr lang="pt-BR" dirty="0"/>
              <a:t>**1990**</a:t>
            </a:r>
          </a:p>
          <a:p>
            <a:r>
              <a:rPr lang="pt-BR" dirty="0"/>
              <a:t>Java (1991) · Ruby (1993) · </a:t>
            </a:r>
            <a:r>
              <a:rPr lang="pt-BR" dirty="0" err="1"/>
              <a:t>JavaScript</a:t>
            </a:r>
            <a:r>
              <a:rPr lang="pt-BR" dirty="0"/>
              <a:t> (1995) · PHP (1996)</a:t>
            </a:r>
          </a:p>
          <a:p>
            <a:endParaRPr lang="pt-BR" dirty="0"/>
          </a:p>
          <a:p>
            <a:r>
              <a:rPr lang="pt-BR" dirty="0"/>
              <a:t>**2000**</a:t>
            </a:r>
          </a:p>
          <a:p>
            <a:r>
              <a:rPr lang="pt-BR" dirty="0"/>
              <a:t>C# (2000) · Scala (2003) · F# (2005) · Go (2009)</a:t>
            </a:r>
          </a:p>
          <a:p>
            <a:endParaRPr lang="pt-BR" dirty="0"/>
          </a:p>
          <a:p>
            <a:r>
              <a:rPr lang="pt-BR" dirty="0"/>
              <a:t>**2010**</a:t>
            </a:r>
          </a:p>
          <a:p>
            <a:r>
              <a:rPr lang="pt-BR" dirty="0" err="1"/>
              <a:t>Rust</a:t>
            </a:r>
            <a:r>
              <a:rPr lang="pt-BR" dirty="0"/>
              <a:t> (2010) · Swift (2011) · </a:t>
            </a:r>
            <a:r>
              <a:rPr lang="pt-BR" dirty="0" err="1"/>
              <a:t>Kotlin</a:t>
            </a:r>
            <a:r>
              <a:rPr lang="pt-BR" dirty="0"/>
              <a:t> (2014) · Julia (2019)</a:t>
            </a:r>
          </a:p>
        </p:txBody>
      </p:sp>
      <p:sp>
        <p:nvSpPr>
          <p:cNvPr id="3" name="CaixaDeTexto 2">
            <a:extLst>
              <a:ext uri="{FF2B5EF4-FFF2-40B4-BE49-F238E27FC236}">
                <a16:creationId xmlns:a16="http://schemas.microsoft.com/office/drawing/2014/main" id="{FCAD835A-19DB-4975-A762-2B035142E914}"/>
              </a:ext>
            </a:extLst>
          </p:cNvPr>
          <p:cNvSpPr txBox="1"/>
          <p:nvPr/>
        </p:nvSpPr>
        <p:spPr>
          <a:xfrm>
            <a:off x="800099" y="11144250"/>
            <a:ext cx="6384471" cy="646331"/>
          </a:xfrm>
          <a:prstGeom prst="rect">
            <a:avLst/>
          </a:prstGeom>
          <a:noFill/>
        </p:spPr>
        <p:txBody>
          <a:bodyPr wrap="square" rtlCol="0">
            <a:spAutoFit/>
          </a:bodyPr>
          <a:lstStyle/>
          <a:p>
            <a:r>
              <a:rPr lang="pt-BR" dirty="0"/>
              <a:t>Links úteis:</a:t>
            </a:r>
          </a:p>
          <a:p>
            <a:r>
              <a:rPr lang="pt-BR" dirty="0">
                <a:hlinkClick r:id="rId2"/>
              </a:rPr>
              <a:t>https://www.youtube.com/watch?v=qQXXI5QFUfw</a:t>
            </a:r>
            <a:endParaRPr lang="pt-BR" dirty="0"/>
          </a:p>
        </p:txBody>
      </p:sp>
      <p:sp>
        <p:nvSpPr>
          <p:cNvPr id="4" name="CaixaDeTexto 3">
            <a:extLst>
              <a:ext uri="{FF2B5EF4-FFF2-40B4-BE49-F238E27FC236}">
                <a16:creationId xmlns:a16="http://schemas.microsoft.com/office/drawing/2014/main" id="{EAFEB5DD-6B79-4F33-A222-A42A6F1E4D21}"/>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27</a:t>
            </a:r>
          </a:p>
        </p:txBody>
      </p:sp>
    </p:spTree>
    <p:extLst>
      <p:ext uri="{BB962C8B-B14F-4D97-AF65-F5344CB8AC3E}">
        <p14:creationId xmlns:p14="http://schemas.microsoft.com/office/powerpoint/2010/main" val="1296572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C820798-D65E-4CA3-B61F-AE77CEF9A984}"/>
              </a:ext>
            </a:extLst>
          </p:cNvPr>
          <p:cNvSpPr txBox="1"/>
          <p:nvPr/>
        </p:nvSpPr>
        <p:spPr>
          <a:xfrm>
            <a:off x="2059224" y="642259"/>
            <a:ext cx="5533562" cy="707886"/>
          </a:xfrm>
          <a:prstGeom prst="rect">
            <a:avLst/>
          </a:prstGeom>
          <a:noFill/>
        </p:spPr>
        <p:txBody>
          <a:bodyPr wrap="square" rtlCol="0">
            <a:spAutoFit/>
          </a:bodyPr>
          <a:lstStyle/>
          <a:p>
            <a:pPr algn="ctr"/>
            <a:r>
              <a:rPr lang="pt-BR" sz="4000" b="1" dirty="0">
                <a:latin typeface="Albertus Extra Bold" panose="020E0802040304020204" pitchFamily="34" charset="0"/>
              </a:rPr>
              <a:t>Links </a:t>
            </a:r>
            <a:r>
              <a:rPr lang="pt-BR" sz="2000" dirty="0"/>
              <a:t>(pressione </a:t>
            </a:r>
            <a:r>
              <a:rPr lang="pt-BR" sz="2000" dirty="0" err="1"/>
              <a:t>ctrl</a:t>
            </a:r>
            <a:r>
              <a:rPr lang="pt-BR" sz="2000" dirty="0"/>
              <a:t> + link)</a:t>
            </a:r>
            <a:endParaRPr lang="pt-BR" sz="4000" dirty="0"/>
          </a:p>
        </p:txBody>
      </p:sp>
      <p:sp>
        <p:nvSpPr>
          <p:cNvPr id="5" name="CaixaDeTexto 4">
            <a:extLst>
              <a:ext uri="{FF2B5EF4-FFF2-40B4-BE49-F238E27FC236}">
                <a16:creationId xmlns:a16="http://schemas.microsoft.com/office/drawing/2014/main" id="{317561EF-6505-4F7A-B85A-65B66E3A4ADE}"/>
              </a:ext>
            </a:extLst>
          </p:cNvPr>
          <p:cNvSpPr txBox="1"/>
          <p:nvPr/>
        </p:nvSpPr>
        <p:spPr>
          <a:xfrm>
            <a:off x="2192573" y="1788842"/>
            <a:ext cx="5076371" cy="646331"/>
          </a:xfrm>
          <a:prstGeom prst="rect">
            <a:avLst/>
          </a:prstGeom>
          <a:noFill/>
        </p:spPr>
        <p:txBody>
          <a:bodyPr wrap="square" rtlCol="0">
            <a:spAutoFit/>
          </a:bodyPr>
          <a:lstStyle/>
          <a:p>
            <a:r>
              <a:rPr lang="pt-BR" dirty="0">
                <a:hlinkClick r:id="rId2"/>
              </a:rPr>
              <a:t>https://www.youtube.com/watch?v=okr_hJOkxcM</a:t>
            </a:r>
            <a:endParaRPr lang="pt-BR" dirty="0"/>
          </a:p>
          <a:p>
            <a:r>
              <a:rPr lang="pt-BR" dirty="0">
                <a:hlinkClick r:id="rId3"/>
              </a:rPr>
              <a:t>https://www.youtube.com/watch?v=awGjOGo_Mis</a:t>
            </a:r>
            <a:endParaRPr lang="pt-BR" dirty="0"/>
          </a:p>
        </p:txBody>
      </p:sp>
      <p:sp>
        <p:nvSpPr>
          <p:cNvPr id="6" name="CaixaDeTexto 5">
            <a:extLst>
              <a:ext uri="{FF2B5EF4-FFF2-40B4-BE49-F238E27FC236}">
                <a16:creationId xmlns:a16="http://schemas.microsoft.com/office/drawing/2014/main" id="{BE483016-42F9-4078-A2AA-811C841FCF6F}"/>
              </a:ext>
            </a:extLst>
          </p:cNvPr>
          <p:cNvSpPr txBox="1"/>
          <p:nvPr/>
        </p:nvSpPr>
        <p:spPr>
          <a:xfrm>
            <a:off x="2192573" y="2692477"/>
            <a:ext cx="5076371" cy="646331"/>
          </a:xfrm>
          <a:prstGeom prst="rect">
            <a:avLst/>
          </a:prstGeom>
          <a:noFill/>
        </p:spPr>
        <p:txBody>
          <a:bodyPr wrap="square" rtlCol="0">
            <a:spAutoFit/>
          </a:bodyPr>
          <a:lstStyle/>
          <a:p>
            <a:r>
              <a:rPr lang="pt-BR" dirty="0">
                <a:hlinkClick r:id="rId4"/>
              </a:rPr>
              <a:t>https://www.youtube.com/watch?v=A41zYYOe4Doh</a:t>
            </a:r>
          </a:p>
          <a:p>
            <a:r>
              <a:rPr lang="pt-BR" dirty="0">
                <a:hlinkClick r:id="rId4"/>
              </a:rPr>
              <a:t>https://www.youtube.com/watch?v=A41zYYOe4Do</a:t>
            </a:r>
            <a:endParaRPr lang="pt-BR" dirty="0"/>
          </a:p>
        </p:txBody>
      </p:sp>
      <p:sp>
        <p:nvSpPr>
          <p:cNvPr id="7" name="CaixaDeTexto 6">
            <a:extLst>
              <a:ext uri="{FF2B5EF4-FFF2-40B4-BE49-F238E27FC236}">
                <a16:creationId xmlns:a16="http://schemas.microsoft.com/office/drawing/2014/main" id="{26407796-F19C-4AFE-9448-85FB512678EE}"/>
              </a:ext>
            </a:extLst>
          </p:cNvPr>
          <p:cNvSpPr txBox="1"/>
          <p:nvPr/>
        </p:nvSpPr>
        <p:spPr>
          <a:xfrm>
            <a:off x="2192573" y="3655738"/>
            <a:ext cx="5076371" cy="369332"/>
          </a:xfrm>
          <a:prstGeom prst="rect">
            <a:avLst/>
          </a:prstGeom>
          <a:noFill/>
        </p:spPr>
        <p:txBody>
          <a:bodyPr wrap="square" rtlCol="0">
            <a:spAutoFit/>
          </a:bodyPr>
          <a:lstStyle/>
          <a:p>
            <a:r>
              <a:rPr lang="pt-BR" dirty="0">
                <a:hlinkClick r:id="rId5"/>
              </a:rPr>
              <a:t>https://www.youtube.com/watch?v=hPR7cgUQ-C8</a:t>
            </a:r>
            <a:endParaRPr lang="pt-BR" dirty="0"/>
          </a:p>
        </p:txBody>
      </p:sp>
      <p:sp>
        <p:nvSpPr>
          <p:cNvPr id="8" name="CaixaDeTexto 7">
            <a:extLst>
              <a:ext uri="{FF2B5EF4-FFF2-40B4-BE49-F238E27FC236}">
                <a16:creationId xmlns:a16="http://schemas.microsoft.com/office/drawing/2014/main" id="{FF8EB47C-A80B-490E-A862-D478152DCA1C}"/>
              </a:ext>
            </a:extLst>
          </p:cNvPr>
          <p:cNvSpPr txBox="1"/>
          <p:nvPr/>
        </p:nvSpPr>
        <p:spPr>
          <a:xfrm>
            <a:off x="2192573" y="4278507"/>
            <a:ext cx="5076371" cy="646331"/>
          </a:xfrm>
          <a:prstGeom prst="rect">
            <a:avLst/>
          </a:prstGeom>
          <a:noFill/>
        </p:spPr>
        <p:txBody>
          <a:bodyPr wrap="square" rtlCol="0">
            <a:spAutoFit/>
          </a:bodyPr>
          <a:lstStyle/>
          <a:p>
            <a:r>
              <a:rPr lang="pt-BR" dirty="0">
                <a:hlinkClick r:id="rId2"/>
              </a:rPr>
              <a:t>https://www.youtube.com/watch?v=2U21yCKHchg</a:t>
            </a:r>
          </a:p>
          <a:p>
            <a:r>
              <a:rPr lang="pt-BR" dirty="0">
                <a:hlinkClick r:id="rId6"/>
              </a:rPr>
              <a:t>https://www.youtube.com/watch?v=UjTL-ApLlDc</a:t>
            </a:r>
            <a:endParaRPr lang="pt-BR" dirty="0"/>
          </a:p>
        </p:txBody>
      </p:sp>
      <p:sp>
        <p:nvSpPr>
          <p:cNvPr id="9" name="CaixaDeTexto 8">
            <a:extLst>
              <a:ext uri="{FF2B5EF4-FFF2-40B4-BE49-F238E27FC236}">
                <a16:creationId xmlns:a16="http://schemas.microsoft.com/office/drawing/2014/main" id="{D852DA7C-F32D-4379-9000-66C9A2315C1B}"/>
              </a:ext>
            </a:extLst>
          </p:cNvPr>
          <p:cNvSpPr txBox="1"/>
          <p:nvPr/>
        </p:nvSpPr>
        <p:spPr>
          <a:xfrm>
            <a:off x="2192573" y="5117009"/>
            <a:ext cx="5076371" cy="1200329"/>
          </a:xfrm>
          <a:prstGeom prst="rect">
            <a:avLst/>
          </a:prstGeom>
          <a:noFill/>
        </p:spPr>
        <p:txBody>
          <a:bodyPr wrap="square" rtlCol="0">
            <a:spAutoFit/>
          </a:bodyPr>
          <a:lstStyle/>
          <a:p>
            <a:r>
              <a:rPr lang="pt-BR" dirty="0">
                <a:hlinkClick r:id="rId7"/>
              </a:rPr>
              <a:t>https://www.youtube.com/watch?v=4ko1ZDpkc9E&amp;list=PL1TiOIctzTIrFjd20cub__-Bo39MtaY99</a:t>
            </a:r>
            <a:endParaRPr lang="pt-BR" dirty="0"/>
          </a:p>
          <a:p>
            <a:endParaRPr lang="pt-BR" dirty="0"/>
          </a:p>
          <a:p>
            <a:r>
              <a:rPr lang="pt-BR" dirty="0">
                <a:hlinkClick r:id="rId8"/>
              </a:rPr>
              <a:t>https://www.youtube.com/watch?v=5w3zDa7bgLU</a:t>
            </a:r>
            <a:endParaRPr lang="pt-BR" dirty="0"/>
          </a:p>
        </p:txBody>
      </p:sp>
      <p:sp>
        <p:nvSpPr>
          <p:cNvPr id="10" name="CaixaDeTexto 9">
            <a:extLst>
              <a:ext uri="{FF2B5EF4-FFF2-40B4-BE49-F238E27FC236}">
                <a16:creationId xmlns:a16="http://schemas.microsoft.com/office/drawing/2014/main" id="{6BD93B7F-EEE7-4387-9468-5F59C675FF35}"/>
              </a:ext>
            </a:extLst>
          </p:cNvPr>
          <p:cNvSpPr txBox="1"/>
          <p:nvPr/>
        </p:nvSpPr>
        <p:spPr>
          <a:xfrm>
            <a:off x="2192573" y="6518373"/>
            <a:ext cx="5234215" cy="369332"/>
          </a:xfrm>
          <a:prstGeom prst="rect">
            <a:avLst/>
          </a:prstGeom>
          <a:noFill/>
        </p:spPr>
        <p:txBody>
          <a:bodyPr wrap="square" rtlCol="0">
            <a:spAutoFit/>
          </a:bodyPr>
          <a:lstStyle/>
          <a:p>
            <a:r>
              <a:rPr lang="pt-BR" dirty="0">
                <a:hlinkClick r:id="rId9"/>
              </a:rPr>
              <a:t>https://www.youtube.com/watch?v=6X2B8Z_DCo0</a:t>
            </a:r>
            <a:endParaRPr lang="pt-BR" dirty="0"/>
          </a:p>
        </p:txBody>
      </p:sp>
      <p:sp>
        <p:nvSpPr>
          <p:cNvPr id="11" name="CaixaDeTexto 10">
            <a:extLst>
              <a:ext uri="{FF2B5EF4-FFF2-40B4-BE49-F238E27FC236}">
                <a16:creationId xmlns:a16="http://schemas.microsoft.com/office/drawing/2014/main" id="{7F5E6985-B208-47A8-B13B-EB2A7B04EC62}"/>
              </a:ext>
            </a:extLst>
          </p:cNvPr>
          <p:cNvSpPr txBox="1"/>
          <p:nvPr/>
        </p:nvSpPr>
        <p:spPr>
          <a:xfrm>
            <a:off x="2192573" y="7000110"/>
            <a:ext cx="6384471" cy="369332"/>
          </a:xfrm>
          <a:prstGeom prst="rect">
            <a:avLst/>
          </a:prstGeom>
          <a:noFill/>
        </p:spPr>
        <p:txBody>
          <a:bodyPr wrap="square" rtlCol="0">
            <a:spAutoFit/>
          </a:bodyPr>
          <a:lstStyle/>
          <a:p>
            <a:r>
              <a:rPr lang="pt-BR" dirty="0">
                <a:hlinkClick r:id="rId10"/>
              </a:rPr>
              <a:t>https://www.youtube.com/watch?v=qQXXI5QFUfw</a:t>
            </a:r>
            <a:endParaRPr lang="pt-BR" dirty="0"/>
          </a:p>
        </p:txBody>
      </p:sp>
      <p:sp>
        <p:nvSpPr>
          <p:cNvPr id="12" name="CaixaDeTexto 11">
            <a:extLst>
              <a:ext uri="{FF2B5EF4-FFF2-40B4-BE49-F238E27FC236}">
                <a16:creationId xmlns:a16="http://schemas.microsoft.com/office/drawing/2014/main" id="{4B781146-428F-4114-9876-B55D61C153DC}"/>
              </a:ext>
            </a:extLst>
          </p:cNvPr>
          <p:cNvSpPr txBox="1"/>
          <p:nvPr/>
        </p:nvSpPr>
        <p:spPr>
          <a:xfrm>
            <a:off x="2192573" y="7603401"/>
            <a:ext cx="6384471" cy="369332"/>
          </a:xfrm>
          <a:prstGeom prst="rect">
            <a:avLst/>
          </a:prstGeom>
          <a:noFill/>
        </p:spPr>
        <p:txBody>
          <a:bodyPr wrap="square" rtlCol="0">
            <a:spAutoFit/>
          </a:bodyPr>
          <a:lstStyle/>
          <a:p>
            <a:r>
              <a:rPr lang="pt-BR" dirty="0">
                <a:hlinkClick r:id="rId10"/>
              </a:rPr>
              <a:t>https://www.youtube.com/watch?v=qQXXI5QFUfw</a:t>
            </a:r>
            <a:endParaRPr lang="pt-BR" dirty="0"/>
          </a:p>
        </p:txBody>
      </p:sp>
    </p:spTree>
    <p:extLst>
      <p:ext uri="{BB962C8B-B14F-4D97-AF65-F5344CB8AC3E}">
        <p14:creationId xmlns:p14="http://schemas.microsoft.com/office/powerpoint/2010/main" val="3892618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C820798-D65E-4CA3-B61F-AE77CEF9A984}"/>
              </a:ext>
            </a:extLst>
          </p:cNvPr>
          <p:cNvSpPr txBox="1"/>
          <p:nvPr/>
        </p:nvSpPr>
        <p:spPr>
          <a:xfrm>
            <a:off x="2059224" y="642259"/>
            <a:ext cx="5533562" cy="707886"/>
          </a:xfrm>
          <a:prstGeom prst="rect">
            <a:avLst/>
          </a:prstGeom>
          <a:noFill/>
        </p:spPr>
        <p:txBody>
          <a:bodyPr wrap="square" rtlCol="0">
            <a:spAutoFit/>
          </a:bodyPr>
          <a:lstStyle/>
          <a:p>
            <a:pPr algn="ctr"/>
            <a:r>
              <a:rPr lang="pt-BR" sz="4000" b="1" dirty="0">
                <a:latin typeface="Albertus Extra Bold" panose="020E0802040304020204" pitchFamily="34" charset="0"/>
              </a:rPr>
              <a:t>Referências</a:t>
            </a:r>
          </a:p>
        </p:txBody>
      </p:sp>
      <p:sp>
        <p:nvSpPr>
          <p:cNvPr id="4" name="CaixaDeTexto 3">
            <a:extLst>
              <a:ext uri="{FF2B5EF4-FFF2-40B4-BE49-F238E27FC236}">
                <a16:creationId xmlns:a16="http://schemas.microsoft.com/office/drawing/2014/main" id="{C780DCDA-6BC4-45A2-8CB9-1E5B92133DE8}"/>
              </a:ext>
            </a:extLst>
          </p:cNvPr>
          <p:cNvSpPr txBox="1"/>
          <p:nvPr/>
        </p:nvSpPr>
        <p:spPr>
          <a:xfrm>
            <a:off x="865414" y="1747157"/>
            <a:ext cx="7886700" cy="6740307"/>
          </a:xfrm>
          <a:prstGeom prst="rect">
            <a:avLst/>
          </a:prstGeom>
          <a:noFill/>
        </p:spPr>
        <p:txBody>
          <a:bodyPr wrap="square" rtlCol="0">
            <a:spAutoFit/>
          </a:bodyPr>
          <a:lstStyle/>
          <a:p>
            <a:r>
              <a:rPr lang="pt-BR" dirty="0" err="1"/>
              <a:t>Sebesta</a:t>
            </a:r>
            <a:r>
              <a:rPr lang="pt-BR" dirty="0"/>
              <a:t>, R. W. (2015). </a:t>
            </a:r>
            <a:r>
              <a:rPr lang="pt-BR" dirty="0" err="1"/>
              <a:t>Concepts</a:t>
            </a:r>
            <a:r>
              <a:rPr lang="pt-BR" dirty="0"/>
              <a:t> </a:t>
            </a:r>
            <a:r>
              <a:rPr lang="pt-BR" dirty="0" err="1"/>
              <a:t>of</a:t>
            </a:r>
            <a:r>
              <a:rPr lang="pt-BR" dirty="0"/>
              <a:t> </a:t>
            </a:r>
            <a:r>
              <a:rPr lang="pt-BR" dirty="0" err="1"/>
              <a:t>programming</a:t>
            </a:r>
            <a:r>
              <a:rPr lang="pt-BR" dirty="0"/>
              <a:t> </a:t>
            </a:r>
            <a:r>
              <a:rPr lang="pt-BR" dirty="0" err="1"/>
              <a:t>languages</a:t>
            </a:r>
            <a:r>
              <a:rPr lang="pt-BR" dirty="0"/>
              <a:t>. Pearson.</a:t>
            </a:r>
          </a:p>
          <a:p>
            <a:endParaRPr lang="pt-BR" dirty="0"/>
          </a:p>
          <a:p>
            <a:r>
              <a:rPr lang="pt-BR" dirty="0"/>
              <a:t>Pratt, T. W., &amp; </a:t>
            </a:r>
            <a:r>
              <a:rPr lang="pt-BR" dirty="0" err="1"/>
              <a:t>Zelkowitz</a:t>
            </a:r>
            <a:r>
              <a:rPr lang="pt-BR" dirty="0"/>
              <a:t>, M. V. (2007). </a:t>
            </a:r>
            <a:r>
              <a:rPr lang="pt-BR" dirty="0" err="1"/>
              <a:t>Programming</a:t>
            </a:r>
            <a:r>
              <a:rPr lang="pt-BR" dirty="0"/>
              <a:t> </a:t>
            </a:r>
            <a:r>
              <a:rPr lang="pt-BR" dirty="0" err="1"/>
              <a:t>languages</a:t>
            </a:r>
            <a:r>
              <a:rPr lang="pt-BR" dirty="0"/>
              <a:t>: design </a:t>
            </a:r>
            <a:r>
              <a:rPr lang="pt-BR" dirty="0" err="1"/>
              <a:t>and</a:t>
            </a:r>
            <a:r>
              <a:rPr lang="pt-BR" dirty="0"/>
              <a:t> </a:t>
            </a:r>
            <a:r>
              <a:rPr lang="pt-BR" dirty="0" err="1"/>
              <a:t>implementation</a:t>
            </a:r>
            <a:r>
              <a:rPr lang="pt-BR" dirty="0"/>
              <a:t> (4th ed.). Pearson/</a:t>
            </a:r>
            <a:r>
              <a:rPr lang="pt-BR" dirty="0" err="1"/>
              <a:t>Addison</a:t>
            </a:r>
            <a:r>
              <a:rPr lang="pt-BR" dirty="0"/>
              <a:t> Wesley.</a:t>
            </a:r>
          </a:p>
          <a:p>
            <a:endParaRPr lang="pt-BR" dirty="0"/>
          </a:p>
          <a:p>
            <a:r>
              <a:rPr lang="pt-BR" dirty="0" err="1"/>
              <a:t>Aho</a:t>
            </a:r>
            <a:r>
              <a:rPr lang="pt-BR" dirty="0"/>
              <a:t>, A. V., </a:t>
            </a:r>
            <a:r>
              <a:rPr lang="pt-BR" dirty="0" err="1"/>
              <a:t>Lam</a:t>
            </a:r>
            <a:r>
              <a:rPr lang="pt-BR" dirty="0"/>
              <a:t>, M. S., Sethi, R., &amp; </a:t>
            </a:r>
            <a:r>
              <a:rPr lang="pt-BR" dirty="0" err="1"/>
              <a:t>Ullman</a:t>
            </a:r>
            <a:r>
              <a:rPr lang="pt-BR" dirty="0"/>
              <a:t>, J. D. (2006). Compiladores: Princípios, Técnicas e Ferramentas (2nd ed.). Pearson.</a:t>
            </a:r>
          </a:p>
          <a:p>
            <a:endParaRPr lang="pt-BR" dirty="0"/>
          </a:p>
          <a:p>
            <a:r>
              <a:rPr lang="pt-BR" dirty="0" err="1"/>
              <a:t>Louden</a:t>
            </a:r>
            <a:r>
              <a:rPr lang="pt-BR" dirty="0"/>
              <a:t>, K. C. (2011). </a:t>
            </a:r>
            <a:r>
              <a:rPr lang="pt-BR" dirty="0" err="1"/>
              <a:t>Programming</a:t>
            </a:r>
            <a:r>
              <a:rPr lang="pt-BR" dirty="0"/>
              <a:t> </a:t>
            </a:r>
            <a:r>
              <a:rPr lang="pt-BR" dirty="0" err="1"/>
              <a:t>languages</a:t>
            </a:r>
            <a:r>
              <a:rPr lang="pt-BR" dirty="0"/>
              <a:t>: </a:t>
            </a:r>
            <a:r>
              <a:rPr lang="pt-BR" dirty="0" err="1"/>
              <a:t>Principles</a:t>
            </a:r>
            <a:r>
              <a:rPr lang="pt-BR" dirty="0"/>
              <a:t> </a:t>
            </a:r>
            <a:r>
              <a:rPr lang="pt-BR" dirty="0" err="1"/>
              <a:t>and</a:t>
            </a:r>
            <a:r>
              <a:rPr lang="pt-BR" dirty="0"/>
              <a:t> </a:t>
            </a:r>
            <a:r>
              <a:rPr lang="pt-BR" dirty="0" err="1"/>
              <a:t>practice</a:t>
            </a:r>
            <a:r>
              <a:rPr lang="pt-BR" dirty="0"/>
              <a:t> (2nd ed.). </a:t>
            </a:r>
            <a:r>
              <a:rPr lang="pt-BR" dirty="0" err="1"/>
              <a:t>Cengage</a:t>
            </a:r>
            <a:r>
              <a:rPr lang="pt-BR" dirty="0"/>
              <a:t> Learning.</a:t>
            </a:r>
          </a:p>
          <a:p>
            <a:endParaRPr lang="pt-BR" dirty="0"/>
          </a:p>
          <a:p>
            <a:r>
              <a:rPr lang="pt-BR" dirty="0"/>
              <a:t>Meyer, B. (2009). </a:t>
            </a:r>
            <a:r>
              <a:rPr lang="pt-BR" dirty="0" err="1"/>
              <a:t>Object-oriented</a:t>
            </a:r>
            <a:r>
              <a:rPr lang="pt-BR" dirty="0"/>
              <a:t> software </a:t>
            </a:r>
            <a:r>
              <a:rPr lang="pt-BR" dirty="0" err="1"/>
              <a:t>construction</a:t>
            </a:r>
            <a:r>
              <a:rPr lang="pt-BR" dirty="0"/>
              <a:t>. Prentice Hall.</a:t>
            </a:r>
          </a:p>
          <a:p>
            <a:endParaRPr lang="pt-BR" dirty="0"/>
          </a:p>
          <a:p>
            <a:r>
              <a:rPr lang="pt-BR" dirty="0" err="1"/>
              <a:t>Sebesta</a:t>
            </a:r>
            <a:r>
              <a:rPr lang="pt-BR" dirty="0"/>
              <a:t>, R. W. (2007). </a:t>
            </a:r>
            <a:r>
              <a:rPr lang="pt-BR" dirty="0" err="1"/>
              <a:t>Programming</a:t>
            </a:r>
            <a:r>
              <a:rPr lang="pt-BR" dirty="0"/>
              <a:t> </a:t>
            </a:r>
            <a:r>
              <a:rPr lang="pt-BR" dirty="0" err="1"/>
              <a:t>the</a:t>
            </a:r>
            <a:r>
              <a:rPr lang="pt-BR" dirty="0"/>
              <a:t> world </a:t>
            </a:r>
            <a:r>
              <a:rPr lang="pt-BR" dirty="0" err="1"/>
              <a:t>wide</a:t>
            </a:r>
            <a:r>
              <a:rPr lang="pt-BR" dirty="0"/>
              <a:t> web (4th ed.). Pearson.</a:t>
            </a:r>
          </a:p>
          <a:p>
            <a:endParaRPr lang="pt-BR" dirty="0"/>
          </a:p>
          <a:p>
            <a:r>
              <a:rPr lang="pt-BR" dirty="0"/>
              <a:t>Van </a:t>
            </a:r>
            <a:r>
              <a:rPr lang="pt-BR" dirty="0" err="1"/>
              <a:t>Rossum</a:t>
            </a:r>
            <a:r>
              <a:rPr lang="pt-BR" dirty="0"/>
              <a:t>, G., &amp; Drake, F. L. (2011). Python 3 </a:t>
            </a:r>
            <a:r>
              <a:rPr lang="pt-BR" dirty="0" err="1"/>
              <a:t>Reference</a:t>
            </a:r>
            <a:r>
              <a:rPr lang="pt-BR" dirty="0"/>
              <a:t> Manual. </a:t>
            </a:r>
            <a:r>
              <a:rPr lang="pt-BR" dirty="0" err="1"/>
              <a:t>CreateSpace</a:t>
            </a:r>
            <a:r>
              <a:rPr lang="pt-BR" dirty="0"/>
              <a:t>.</a:t>
            </a:r>
          </a:p>
          <a:p>
            <a:endParaRPr lang="pt-BR" dirty="0"/>
          </a:p>
          <a:p>
            <a:r>
              <a:rPr lang="pt-BR" dirty="0" err="1"/>
              <a:t>Flanagan</a:t>
            </a:r>
            <a:r>
              <a:rPr lang="pt-BR" dirty="0"/>
              <a:t>, D. (2011). </a:t>
            </a:r>
            <a:r>
              <a:rPr lang="pt-BR" dirty="0" err="1"/>
              <a:t>JavaScript</a:t>
            </a:r>
            <a:r>
              <a:rPr lang="pt-BR" dirty="0"/>
              <a:t>: The </a:t>
            </a:r>
            <a:r>
              <a:rPr lang="pt-BR" dirty="0" err="1"/>
              <a:t>definitive</a:t>
            </a:r>
            <a:r>
              <a:rPr lang="pt-BR" dirty="0"/>
              <a:t> </a:t>
            </a:r>
            <a:r>
              <a:rPr lang="pt-BR" dirty="0" err="1"/>
              <a:t>guide</a:t>
            </a:r>
            <a:r>
              <a:rPr lang="pt-BR" dirty="0"/>
              <a:t> (6th ed.). </a:t>
            </a:r>
            <a:r>
              <a:rPr lang="pt-BR" dirty="0" err="1"/>
              <a:t>O'Reilly</a:t>
            </a:r>
            <a:r>
              <a:rPr lang="pt-BR" dirty="0"/>
              <a:t> Media.</a:t>
            </a:r>
          </a:p>
          <a:p>
            <a:endParaRPr lang="pt-BR" dirty="0"/>
          </a:p>
          <a:p>
            <a:r>
              <a:rPr lang="pt-BR" dirty="0" err="1"/>
              <a:t>Griesemer</a:t>
            </a:r>
            <a:r>
              <a:rPr lang="pt-BR" dirty="0"/>
              <a:t>, R., </a:t>
            </a:r>
            <a:r>
              <a:rPr lang="pt-BR" dirty="0" err="1"/>
              <a:t>Pike</a:t>
            </a:r>
            <a:r>
              <a:rPr lang="pt-BR" dirty="0"/>
              <a:t>, R., &amp; Thompson, K. (2009). The Go </a:t>
            </a:r>
            <a:r>
              <a:rPr lang="pt-BR" dirty="0" err="1"/>
              <a:t>programming</a:t>
            </a:r>
            <a:r>
              <a:rPr lang="pt-BR" dirty="0"/>
              <a:t> </a:t>
            </a:r>
            <a:r>
              <a:rPr lang="pt-BR" dirty="0" err="1"/>
              <a:t>language</a:t>
            </a:r>
            <a:r>
              <a:rPr lang="pt-BR" dirty="0"/>
              <a:t>. </a:t>
            </a:r>
            <a:r>
              <a:rPr lang="pt-BR" dirty="0" err="1"/>
              <a:t>arXiv</a:t>
            </a:r>
            <a:r>
              <a:rPr lang="pt-BR" dirty="0"/>
              <a:t> </a:t>
            </a:r>
            <a:r>
              <a:rPr lang="pt-BR" dirty="0" err="1"/>
              <a:t>preprint</a:t>
            </a:r>
            <a:r>
              <a:rPr lang="pt-BR" dirty="0"/>
              <a:t> arXiv:0903.5236.</a:t>
            </a:r>
          </a:p>
          <a:p>
            <a:endParaRPr lang="pt-BR" dirty="0"/>
          </a:p>
          <a:p>
            <a:r>
              <a:rPr lang="pt-BR" dirty="0" err="1"/>
              <a:t>Kahan</a:t>
            </a:r>
            <a:r>
              <a:rPr lang="pt-BR" dirty="0"/>
              <a:t>, W. (1997). </a:t>
            </a:r>
            <a:r>
              <a:rPr lang="pt-BR" dirty="0" err="1"/>
              <a:t>Lecture</a:t>
            </a:r>
            <a:r>
              <a:rPr lang="pt-BR" dirty="0"/>
              <a:t> notes </a:t>
            </a:r>
            <a:r>
              <a:rPr lang="pt-BR" dirty="0" err="1"/>
              <a:t>on</a:t>
            </a:r>
            <a:r>
              <a:rPr lang="pt-BR" dirty="0"/>
              <a:t> </a:t>
            </a:r>
            <a:r>
              <a:rPr lang="pt-BR" dirty="0" err="1"/>
              <a:t>the</a:t>
            </a:r>
            <a:r>
              <a:rPr lang="pt-BR" dirty="0"/>
              <a:t> status </a:t>
            </a:r>
            <a:r>
              <a:rPr lang="pt-BR" dirty="0" err="1"/>
              <a:t>of</a:t>
            </a:r>
            <a:r>
              <a:rPr lang="pt-BR" dirty="0"/>
              <a:t> Fortran 9x. ACM SIGPLAN Fortran </a:t>
            </a:r>
            <a:r>
              <a:rPr lang="pt-BR" dirty="0" err="1"/>
              <a:t>Forum</a:t>
            </a:r>
            <a:r>
              <a:rPr lang="pt-BR" dirty="0"/>
              <a:t>, 16(2), 15-33.</a:t>
            </a:r>
          </a:p>
        </p:txBody>
      </p:sp>
    </p:spTree>
    <p:extLst>
      <p:ext uri="{BB962C8B-B14F-4D97-AF65-F5344CB8AC3E}">
        <p14:creationId xmlns:p14="http://schemas.microsoft.com/office/powerpoint/2010/main" val="944415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4C820798-D65E-4CA3-B61F-AE77CEF9A984}"/>
              </a:ext>
            </a:extLst>
          </p:cNvPr>
          <p:cNvSpPr txBox="1"/>
          <p:nvPr/>
        </p:nvSpPr>
        <p:spPr>
          <a:xfrm>
            <a:off x="2059224" y="642259"/>
            <a:ext cx="5533562" cy="707886"/>
          </a:xfrm>
          <a:prstGeom prst="rect">
            <a:avLst/>
          </a:prstGeom>
          <a:noFill/>
        </p:spPr>
        <p:txBody>
          <a:bodyPr wrap="square" rtlCol="0">
            <a:spAutoFit/>
          </a:bodyPr>
          <a:lstStyle/>
          <a:p>
            <a:pPr algn="ctr"/>
            <a:r>
              <a:rPr lang="pt-BR" sz="4000" b="1" dirty="0">
                <a:latin typeface="Albertus Extra Bold" panose="020E0802040304020204" pitchFamily="34" charset="0"/>
              </a:rPr>
              <a:t>Considerações Finais</a:t>
            </a:r>
          </a:p>
        </p:txBody>
      </p:sp>
      <p:sp>
        <p:nvSpPr>
          <p:cNvPr id="4" name="CaixaDeTexto 3">
            <a:extLst>
              <a:ext uri="{FF2B5EF4-FFF2-40B4-BE49-F238E27FC236}">
                <a16:creationId xmlns:a16="http://schemas.microsoft.com/office/drawing/2014/main" id="{C780DCDA-6BC4-45A2-8CB9-1E5B92133DE8}"/>
              </a:ext>
            </a:extLst>
          </p:cNvPr>
          <p:cNvSpPr txBox="1"/>
          <p:nvPr/>
        </p:nvSpPr>
        <p:spPr>
          <a:xfrm>
            <a:off x="865414" y="1747157"/>
            <a:ext cx="7886700" cy="9787295"/>
          </a:xfrm>
          <a:prstGeom prst="rect">
            <a:avLst/>
          </a:prstGeom>
          <a:noFill/>
        </p:spPr>
        <p:txBody>
          <a:bodyPr wrap="square" rtlCol="0">
            <a:spAutoFit/>
          </a:bodyPr>
          <a:lstStyle/>
          <a:p>
            <a:r>
              <a:rPr lang="pt-BR" dirty="0"/>
              <a:t>Ao longo deste trabalho, exploramos a fascinante história das linguagens de programação, desde os primórdios da computação até os desenvolvimentos mais recentes. Ficou claro que as linguagens de programação desempenham um papel fundamental na evolução da tecnologia e na forma como interagimos com os computadores.</a:t>
            </a:r>
          </a:p>
          <a:p>
            <a:endParaRPr lang="pt-BR" dirty="0"/>
          </a:p>
          <a:p>
            <a:r>
              <a:rPr lang="pt-BR" dirty="0"/>
              <a:t>Desde as primeiras linguagens de baixo nível, como Assembly, até as linguagens de alto nível mais modernas, como Python e </a:t>
            </a:r>
            <a:r>
              <a:rPr lang="pt-BR" dirty="0" err="1"/>
              <a:t>JavaScript</a:t>
            </a:r>
            <a:r>
              <a:rPr lang="pt-BR" dirty="0"/>
              <a:t>, testemunhamos uma progressão impressionante na expressividade, eficiência e abstração das linguagens de programação. Cada linguagem tem suas próprias características, paradigmas e áreas de aplicação, e muitas vezes vemos a influência de uma linguagem em outras, conforme os programadores buscam novas maneiras de resolver problemas e expressar conceitos.</a:t>
            </a:r>
          </a:p>
          <a:p>
            <a:endParaRPr lang="pt-BR" dirty="0"/>
          </a:p>
          <a:p>
            <a:r>
              <a:rPr lang="pt-BR" dirty="0"/>
              <a:t>Além disso, ao longo da linha do tempo das linguagens de programação, vimos como fatores como avanços tecnológicos, necessidades de aplicação específicas e mudanças na cultura e na comunidade de programação influenciaram o desenvolvimento e a adoção de novas linguagens.</a:t>
            </a:r>
          </a:p>
          <a:p>
            <a:endParaRPr lang="pt-BR" dirty="0"/>
          </a:p>
          <a:p>
            <a:r>
              <a:rPr lang="pt-BR" dirty="0"/>
              <a:t>À medida que continuamos avançando no campo da computação, é provável que continuemos vendo o surgimento de novas linguagens de programação, bem como o refinamento e aprimoramento das linguagens existentes. É emocionante considerar as possibilidades que o futuro reserva para a programação e como as linguagens de programação continuarão a desempenhar um papel vital no avanço da tecnologia.</a:t>
            </a:r>
          </a:p>
          <a:p>
            <a:endParaRPr lang="pt-BR" dirty="0"/>
          </a:p>
          <a:p>
            <a:r>
              <a:rPr lang="pt-BR" dirty="0"/>
              <a:t>Em resumo, este trabalho oferece uma visão panorâmica da rica história das linguagens de programação, destacando sua importância e seu impacto duradouro na sociedade e na tecnologia moderna.</a:t>
            </a:r>
          </a:p>
          <a:p>
            <a:endParaRPr lang="pt-BR" dirty="0"/>
          </a:p>
          <a:p>
            <a:r>
              <a:rPr lang="pt-BR" dirty="0"/>
              <a:t>Espero que este ebook tenha trago mais compreensão e incentivo no estudo da história da linguagem de programação.</a:t>
            </a:r>
          </a:p>
          <a:p>
            <a:pPr marL="285750" indent="-285750">
              <a:buFont typeface="Arial" panose="020B0604020202020204" pitchFamily="34" charset="0"/>
              <a:buChar char="•"/>
            </a:pPr>
            <a:endParaRPr lang="pt-BR" dirty="0"/>
          </a:p>
          <a:p>
            <a:r>
              <a:rPr lang="pt-BR" dirty="0"/>
              <a:t>Espero continuara a robustecer este ebook.</a:t>
            </a:r>
          </a:p>
          <a:p>
            <a:endParaRPr lang="pt-BR" dirty="0"/>
          </a:p>
        </p:txBody>
      </p:sp>
    </p:spTree>
    <p:extLst>
      <p:ext uri="{BB962C8B-B14F-4D97-AF65-F5344CB8AC3E}">
        <p14:creationId xmlns:p14="http://schemas.microsoft.com/office/powerpoint/2010/main" val="3689401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E21AE06-35D5-4D8B-AE3D-33A4FB00A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7" y="4343401"/>
            <a:ext cx="9394728"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866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05C770C-12EA-4FF1-BF45-4A1EF451FFFA}"/>
              </a:ext>
            </a:extLst>
          </p:cNvPr>
          <p:cNvSpPr txBox="1"/>
          <p:nvPr/>
        </p:nvSpPr>
        <p:spPr>
          <a:xfrm>
            <a:off x="3741058" y="542472"/>
            <a:ext cx="2119084" cy="707886"/>
          </a:xfrm>
          <a:prstGeom prst="rect">
            <a:avLst/>
          </a:prstGeom>
          <a:noFill/>
        </p:spPr>
        <p:txBody>
          <a:bodyPr wrap="square" rtlCol="0">
            <a:spAutoFit/>
          </a:bodyPr>
          <a:lstStyle/>
          <a:p>
            <a:pPr algn="ctr"/>
            <a:r>
              <a:rPr lang="pt-BR" sz="4000" b="1" dirty="0">
                <a:latin typeface="Albertus Extra Bold" panose="020E0802040304020204" pitchFamily="34" charset="0"/>
              </a:rPr>
              <a:t>ÍNDICE</a:t>
            </a:r>
          </a:p>
        </p:txBody>
      </p:sp>
      <p:sp>
        <p:nvSpPr>
          <p:cNvPr id="3" name="CaixaDeTexto 2">
            <a:extLst>
              <a:ext uri="{FF2B5EF4-FFF2-40B4-BE49-F238E27FC236}">
                <a16:creationId xmlns:a16="http://schemas.microsoft.com/office/drawing/2014/main" id="{8B7DDE53-82CC-43B9-94BE-A6253C40B2C2}"/>
              </a:ext>
            </a:extLst>
          </p:cNvPr>
          <p:cNvSpPr txBox="1"/>
          <p:nvPr/>
        </p:nvSpPr>
        <p:spPr>
          <a:xfrm>
            <a:off x="816429" y="1698171"/>
            <a:ext cx="8033657" cy="8679299"/>
          </a:xfrm>
          <a:prstGeom prst="rect">
            <a:avLst/>
          </a:prstGeom>
          <a:noFill/>
        </p:spPr>
        <p:txBody>
          <a:bodyPr wrap="square" rtlCol="0">
            <a:spAutoFit/>
          </a:bodyPr>
          <a:lstStyle/>
          <a:p>
            <a:r>
              <a:rPr lang="pt-BR" dirty="0">
                <a:hlinkClick r:id="rId2" action="ppaction://hlinksldjump"/>
              </a:rPr>
              <a:t>1. Joseph Marie </a:t>
            </a:r>
            <a:r>
              <a:rPr lang="pt-BR" dirty="0" err="1">
                <a:hlinkClick r:id="rId2" action="ppaction://hlinksldjump"/>
              </a:rPr>
              <a:t>Jacquard</a:t>
            </a:r>
            <a:endParaRPr lang="pt-BR" dirty="0"/>
          </a:p>
          <a:p>
            <a:endParaRPr lang="pt-BR" dirty="0"/>
          </a:p>
          <a:p>
            <a:r>
              <a:rPr lang="pt-BR" dirty="0">
                <a:hlinkClick r:id="rId3" action="ppaction://hlinksldjump"/>
              </a:rPr>
              <a:t>2. Charles Babbage</a:t>
            </a:r>
            <a:endParaRPr lang="pt-BR" dirty="0"/>
          </a:p>
          <a:p>
            <a:endParaRPr lang="pt-BR" dirty="0"/>
          </a:p>
          <a:p>
            <a:r>
              <a:rPr lang="pt-BR" dirty="0">
                <a:hlinkClick r:id="rId4" action="ppaction://hlinksldjump"/>
              </a:rPr>
              <a:t>3. Ada </a:t>
            </a:r>
            <a:r>
              <a:rPr lang="pt-BR" dirty="0" err="1">
                <a:hlinkClick r:id="rId4" action="ppaction://hlinksldjump"/>
              </a:rPr>
              <a:t>Lovelace</a:t>
            </a:r>
            <a:endParaRPr lang="pt-BR" dirty="0"/>
          </a:p>
          <a:p>
            <a:endParaRPr lang="pt-BR" dirty="0"/>
          </a:p>
          <a:p>
            <a:r>
              <a:rPr lang="pt-BR" dirty="0">
                <a:hlinkClick r:id="rId5" action="ppaction://hlinksldjump"/>
              </a:rPr>
              <a:t>4. Hermann </a:t>
            </a:r>
            <a:r>
              <a:rPr lang="pt-BR" dirty="0" err="1">
                <a:hlinkClick r:id="rId5" action="ppaction://hlinksldjump"/>
              </a:rPr>
              <a:t>Hollerith</a:t>
            </a:r>
            <a:endParaRPr lang="pt-BR" dirty="0"/>
          </a:p>
          <a:p>
            <a:endParaRPr lang="pt-BR" dirty="0"/>
          </a:p>
          <a:p>
            <a:r>
              <a:rPr lang="pt-BR" dirty="0">
                <a:hlinkClick r:id="rId6" action="ppaction://hlinksldjump"/>
              </a:rPr>
              <a:t>5. Alan Turing</a:t>
            </a:r>
            <a:endParaRPr lang="pt-BR" dirty="0"/>
          </a:p>
          <a:p>
            <a:endParaRPr lang="pt-BR" dirty="0"/>
          </a:p>
          <a:p>
            <a:r>
              <a:rPr lang="pt-BR" dirty="0">
                <a:hlinkClick r:id="rId7" action="ppaction://hlinksldjump"/>
              </a:rPr>
              <a:t>6. </a:t>
            </a:r>
            <a:r>
              <a:rPr lang="en-US" sz="1800" dirty="0">
                <a:hlinkClick r:id="rId7" action="ppaction://hlinksldjump"/>
              </a:rPr>
              <a:t>John Presper Eckert e John William Mauchly</a:t>
            </a:r>
            <a:endParaRPr lang="en-US" sz="1800" dirty="0"/>
          </a:p>
          <a:p>
            <a:endParaRPr lang="en-US" dirty="0"/>
          </a:p>
          <a:p>
            <a:r>
              <a:rPr lang="en-US" sz="1800" dirty="0">
                <a:hlinkClick r:id="rId8" action="ppaction://hlinksldjump"/>
              </a:rPr>
              <a:t>7. </a:t>
            </a:r>
            <a:r>
              <a:rPr lang="pt-BR" sz="1800" dirty="0">
                <a:hlinkClick r:id="rId8" action="ppaction://hlinksldjump"/>
              </a:rPr>
              <a:t>John Von Neumann</a:t>
            </a:r>
            <a:endParaRPr lang="pt-BR" sz="1800" dirty="0"/>
          </a:p>
          <a:p>
            <a:endParaRPr lang="pt-BR" dirty="0"/>
          </a:p>
          <a:p>
            <a:r>
              <a:rPr lang="pt-BR" sz="1800" dirty="0">
                <a:hlinkClick r:id="rId9" action="ppaction://hlinksldjump"/>
              </a:rPr>
              <a:t>8. Konrad </a:t>
            </a:r>
            <a:r>
              <a:rPr lang="pt-BR" sz="1800" dirty="0" err="1">
                <a:hlinkClick r:id="rId9" action="ppaction://hlinksldjump"/>
              </a:rPr>
              <a:t>Zuse</a:t>
            </a:r>
            <a:endParaRPr lang="pt-BR" sz="1800" dirty="0"/>
          </a:p>
          <a:p>
            <a:endParaRPr lang="pt-BR" dirty="0"/>
          </a:p>
          <a:p>
            <a:r>
              <a:rPr lang="pt-BR" sz="1800" dirty="0">
                <a:hlinkClick r:id="rId10" action="ppaction://hlinksldjump"/>
              </a:rPr>
              <a:t>9. Assembly</a:t>
            </a:r>
            <a:endParaRPr lang="pt-BR" sz="1800" dirty="0"/>
          </a:p>
          <a:p>
            <a:endParaRPr lang="pt-BR" dirty="0"/>
          </a:p>
          <a:p>
            <a:r>
              <a:rPr lang="pt-BR" sz="1800" dirty="0">
                <a:hlinkClick r:id="rId11" action="ppaction://hlinksldjump"/>
              </a:rPr>
              <a:t>10. John </a:t>
            </a:r>
            <a:r>
              <a:rPr lang="pt-BR" sz="1800" dirty="0" err="1">
                <a:hlinkClick r:id="rId11" action="ppaction://hlinksldjump"/>
              </a:rPr>
              <a:t>Backus</a:t>
            </a:r>
            <a:endParaRPr lang="pt-BR" sz="1800" dirty="0"/>
          </a:p>
          <a:p>
            <a:endParaRPr lang="pt-BR" dirty="0"/>
          </a:p>
          <a:p>
            <a:r>
              <a:rPr lang="pt-BR" sz="1800" dirty="0">
                <a:hlinkClick r:id="rId12" action="ppaction://hlinksldjump"/>
              </a:rPr>
              <a:t>11. John McCarthy</a:t>
            </a:r>
            <a:endParaRPr lang="pt-BR" sz="1800" dirty="0"/>
          </a:p>
          <a:p>
            <a:endParaRPr lang="pt-BR" dirty="0"/>
          </a:p>
          <a:p>
            <a:r>
              <a:rPr lang="pt-BR" sz="1800" dirty="0">
                <a:hlinkClick r:id="rId13" action="ppaction://hlinksldjump"/>
              </a:rPr>
              <a:t>12. Grace Hopper</a:t>
            </a:r>
            <a:endParaRPr lang="pt-BR" sz="1800" dirty="0"/>
          </a:p>
          <a:p>
            <a:endParaRPr lang="pt-BR" dirty="0"/>
          </a:p>
          <a:p>
            <a:r>
              <a:rPr lang="pt-BR" sz="1800" dirty="0">
                <a:hlinkClick r:id="rId14" action="ppaction://hlinksldjump"/>
              </a:rPr>
              <a:t>13 . Linha do Tempo da Linguagem de Programação</a:t>
            </a:r>
            <a:endParaRPr lang="pt-BR" sz="1800" dirty="0"/>
          </a:p>
          <a:p>
            <a:endParaRPr lang="pt-BR" dirty="0"/>
          </a:p>
          <a:p>
            <a:r>
              <a:rPr lang="pt-BR" sz="1800" dirty="0">
                <a:hlinkClick r:id="rId15" action="ppaction://hlinksldjump"/>
              </a:rPr>
              <a:t>14. </a:t>
            </a:r>
            <a:r>
              <a:rPr lang="pt-BR" dirty="0">
                <a:hlinkClick r:id="rId15" action="ppaction://hlinksldjump"/>
              </a:rPr>
              <a:t>Links</a:t>
            </a:r>
            <a:endParaRPr lang="pt-BR" sz="1800" dirty="0"/>
          </a:p>
          <a:p>
            <a:endParaRPr lang="pt-BR" dirty="0"/>
          </a:p>
          <a:p>
            <a:r>
              <a:rPr lang="pt-BR" sz="1800" dirty="0">
                <a:hlinkClick r:id="rId16" action="ppaction://hlinksldjump"/>
              </a:rPr>
              <a:t>15. Referências</a:t>
            </a:r>
            <a:endParaRPr lang="pt-BR" sz="1800" dirty="0"/>
          </a:p>
          <a:p>
            <a:endParaRPr lang="pt-BR" dirty="0"/>
          </a:p>
          <a:p>
            <a:r>
              <a:rPr lang="pt-BR" sz="1800" dirty="0">
                <a:hlinkClick r:id="rId17" action="ppaction://hlinksldjump"/>
              </a:rPr>
              <a:t>16. Considerações Finais</a:t>
            </a:r>
            <a:endParaRPr lang="pt-BR" sz="1800" dirty="0"/>
          </a:p>
        </p:txBody>
      </p:sp>
    </p:spTree>
    <p:extLst>
      <p:ext uri="{BB962C8B-B14F-4D97-AF65-F5344CB8AC3E}">
        <p14:creationId xmlns:p14="http://schemas.microsoft.com/office/powerpoint/2010/main" val="71514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D46A48C-6C08-4F43-86F8-29410DC72BAC}"/>
              </a:ext>
            </a:extLst>
          </p:cNvPr>
          <p:cNvSpPr txBox="1"/>
          <p:nvPr/>
        </p:nvSpPr>
        <p:spPr>
          <a:xfrm>
            <a:off x="3817266" y="653143"/>
            <a:ext cx="2017478"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1</a:t>
            </a:r>
          </a:p>
        </p:txBody>
      </p:sp>
      <p:sp>
        <p:nvSpPr>
          <p:cNvPr id="3" name="CaixaDeTexto 2">
            <a:extLst>
              <a:ext uri="{FF2B5EF4-FFF2-40B4-BE49-F238E27FC236}">
                <a16:creationId xmlns:a16="http://schemas.microsoft.com/office/drawing/2014/main" id="{270432E4-6C5C-446F-BDB5-7781CEC3F7B8}"/>
              </a:ext>
            </a:extLst>
          </p:cNvPr>
          <p:cNvSpPr txBox="1"/>
          <p:nvPr/>
        </p:nvSpPr>
        <p:spPr>
          <a:xfrm>
            <a:off x="1756229" y="2111831"/>
            <a:ext cx="6139552" cy="707886"/>
          </a:xfrm>
          <a:prstGeom prst="rect">
            <a:avLst/>
          </a:prstGeom>
          <a:noFill/>
        </p:spPr>
        <p:txBody>
          <a:bodyPr wrap="square" rtlCol="0">
            <a:spAutoFit/>
          </a:bodyPr>
          <a:lstStyle/>
          <a:p>
            <a:pPr algn="ctr"/>
            <a:r>
              <a:rPr lang="pt-BR" sz="4000" b="1" dirty="0">
                <a:latin typeface="Albertus Extra Bold" panose="020E0802040304020204" pitchFamily="34" charset="0"/>
              </a:rPr>
              <a:t>Joseph Marie </a:t>
            </a:r>
            <a:r>
              <a:rPr lang="pt-BR" sz="4000" b="1" dirty="0" err="1">
                <a:latin typeface="Albertus Extra Bold" panose="020E0802040304020204" pitchFamily="34" charset="0"/>
              </a:rPr>
              <a:t>Jacquard</a:t>
            </a:r>
            <a:endParaRPr lang="pt-BR" sz="4000" b="1" dirty="0">
              <a:latin typeface="Albertus Extra Bold" panose="020E0802040304020204" pitchFamily="34" charset="0"/>
            </a:endParaRPr>
          </a:p>
        </p:txBody>
      </p:sp>
      <p:pic>
        <p:nvPicPr>
          <p:cNvPr id="5" name="Imagem 4">
            <a:extLst>
              <a:ext uri="{FF2B5EF4-FFF2-40B4-BE49-F238E27FC236}">
                <a16:creationId xmlns:a16="http://schemas.microsoft.com/office/drawing/2014/main" id="{9A478991-9069-46DA-A091-FC8308062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4267201"/>
            <a:ext cx="5000172" cy="7692570"/>
          </a:xfrm>
          <a:prstGeom prst="rect">
            <a:avLst/>
          </a:prstGeom>
        </p:spPr>
      </p:pic>
    </p:spTree>
    <p:extLst>
      <p:ext uri="{BB962C8B-B14F-4D97-AF65-F5344CB8AC3E}">
        <p14:creationId xmlns:p14="http://schemas.microsoft.com/office/powerpoint/2010/main" val="82810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8ED0217-6C17-4BF2-ABFB-78B996EF6C25}"/>
              </a:ext>
            </a:extLst>
          </p:cNvPr>
          <p:cNvSpPr txBox="1"/>
          <p:nvPr/>
        </p:nvSpPr>
        <p:spPr>
          <a:xfrm>
            <a:off x="787400" y="1248229"/>
            <a:ext cx="8026400" cy="3416320"/>
          </a:xfrm>
          <a:prstGeom prst="rect">
            <a:avLst/>
          </a:prstGeom>
          <a:noFill/>
        </p:spPr>
        <p:txBody>
          <a:bodyPr wrap="square" rtlCol="0">
            <a:spAutoFit/>
          </a:bodyPr>
          <a:lstStyle/>
          <a:p>
            <a:r>
              <a:rPr lang="pt-BR" dirty="0"/>
              <a:t>	Joseph Marie </a:t>
            </a:r>
            <a:r>
              <a:rPr lang="pt-BR" dirty="0" err="1"/>
              <a:t>Jacquard</a:t>
            </a:r>
            <a:r>
              <a:rPr lang="pt-BR" dirty="0"/>
              <a:t> foi um inventor francês nascido em 1752 e falecido em 1834. Ele é mais conhecido por inventar o tear </a:t>
            </a:r>
            <a:r>
              <a:rPr lang="pt-BR" dirty="0" err="1"/>
              <a:t>Jacquard</a:t>
            </a:r>
            <a:r>
              <a:rPr lang="pt-BR" dirty="0"/>
              <a:t>, uma máquina que revolucionou a indústria têxtil ao automatizar o processo de tecelagem. </a:t>
            </a:r>
          </a:p>
          <a:p>
            <a:r>
              <a:rPr lang="pt-BR" dirty="0"/>
              <a:t>	Sua invenção utilizava cartões perfurados para controlar a ação dos teares, permitindo a produção de padrões complexos e variados sem a necessidade de habilidades manuais especializadas. </a:t>
            </a:r>
          </a:p>
          <a:p>
            <a:r>
              <a:rPr lang="pt-BR" dirty="0"/>
              <a:t>	Esta inovação teve um impacto significativo na economia e na sociedade, ajudando a impulsionar a Revolução Industrial e tornando os tecidos mais acessíveis. </a:t>
            </a:r>
          </a:p>
          <a:p>
            <a:r>
              <a:rPr lang="pt-BR" dirty="0"/>
              <a:t>	O sistema de cartões perfurados de </a:t>
            </a:r>
            <a:r>
              <a:rPr lang="pt-BR" dirty="0" err="1"/>
              <a:t>Jacquard</a:t>
            </a:r>
            <a:r>
              <a:rPr lang="pt-BR" dirty="0"/>
              <a:t> também influenciou o desenvolvimento dos primeiros computadores, tornando-o uma figura importante na história da tecnologia.</a:t>
            </a:r>
          </a:p>
        </p:txBody>
      </p:sp>
      <p:pic>
        <p:nvPicPr>
          <p:cNvPr id="1026" name="Picture 2" descr="O tear Jacquard não só revolucionou a indústria têxtil mas foi o primeiro  computador do mundo - Stylo Urbano">
            <a:extLst>
              <a:ext uri="{FF2B5EF4-FFF2-40B4-BE49-F238E27FC236}">
                <a16:creationId xmlns:a16="http://schemas.microsoft.com/office/drawing/2014/main" id="{FE2D7FA1-24FB-4104-8E9D-7373F1112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05095"/>
            <a:ext cx="9601200" cy="5237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tão perfurado – Museu de Tecnologia da Unoeste">
            <a:extLst>
              <a:ext uri="{FF2B5EF4-FFF2-40B4-BE49-F238E27FC236}">
                <a16:creationId xmlns:a16="http://schemas.microsoft.com/office/drawing/2014/main" id="{215A1AA9-CC71-4802-8B75-B176EF349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05095"/>
            <a:ext cx="4800600" cy="5237162"/>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26DD5DDE-8F1C-4AC4-BD80-BC3C301CBA41}"/>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05</a:t>
            </a:r>
          </a:p>
        </p:txBody>
      </p:sp>
      <p:sp>
        <p:nvSpPr>
          <p:cNvPr id="4" name="CaixaDeTexto 3">
            <a:extLst>
              <a:ext uri="{FF2B5EF4-FFF2-40B4-BE49-F238E27FC236}">
                <a16:creationId xmlns:a16="http://schemas.microsoft.com/office/drawing/2014/main" id="{2A318453-0713-46A3-959E-D9DC7542F242}"/>
              </a:ext>
            </a:extLst>
          </p:cNvPr>
          <p:cNvSpPr txBox="1"/>
          <p:nvPr/>
        </p:nvSpPr>
        <p:spPr>
          <a:xfrm>
            <a:off x="787400" y="4664549"/>
            <a:ext cx="5076371" cy="1200329"/>
          </a:xfrm>
          <a:prstGeom prst="rect">
            <a:avLst/>
          </a:prstGeom>
          <a:noFill/>
        </p:spPr>
        <p:txBody>
          <a:bodyPr wrap="square" rtlCol="0">
            <a:spAutoFit/>
          </a:bodyPr>
          <a:lstStyle/>
          <a:p>
            <a:r>
              <a:rPr lang="pt-BR" dirty="0"/>
              <a:t>Links úteis:</a:t>
            </a:r>
            <a:endParaRPr lang="pt-BR" dirty="0">
              <a:hlinkClick r:id="rId4"/>
            </a:endParaRPr>
          </a:p>
          <a:p>
            <a:r>
              <a:rPr lang="pt-BR" dirty="0">
                <a:hlinkClick r:id="rId4"/>
              </a:rPr>
              <a:t>https://www.youtube.com/watch?v=okr_hJOkxcM</a:t>
            </a:r>
            <a:endParaRPr lang="pt-BR" dirty="0"/>
          </a:p>
          <a:p>
            <a:endParaRPr lang="pt-BR" dirty="0"/>
          </a:p>
          <a:p>
            <a:r>
              <a:rPr lang="pt-BR" dirty="0">
                <a:hlinkClick r:id="rId5"/>
              </a:rPr>
              <a:t>https://www.youtube.com/watch?v=awGjOGo_Mis</a:t>
            </a:r>
            <a:endParaRPr lang="pt-BR" dirty="0"/>
          </a:p>
        </p:txBody>
      </p:sp>
    </p:spTree>
    <p:extLst>
      <p:ext uri="{BB962C8B-B14F-4D97-AF65-F5344CB8AC3E}">
        <p14:creationId xmlns:p14="http://schemas.microsoft.com/office/powerpoint/2010/main" val="1546090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9F4EDA7-31C3-424B-ABFE-357FCBDE31B7}"/>
              </a:ext>
            </a:extLst>
          </p:cNvPr>
          <p:cNvSpPr txBox="1"/>
          <p:nvPr/>
        </p:nvSpPr>
        <p:spPr>
          <a:xfrm>
            <a:off x="2641610" y="1981200"/>
            <a:ext cx="4368790" cy="707886"/>
          </a:xfrm>
          <a:prstGeom prst="rect">
            <a:avLst/>
          </a:prstGeom>
          <a:noFill/>
        </p:spPr>
        <p:txBody>
          <a:bodyPr wrap="square" rtlCol="0">
            <a:spAutoFit/>
          </a:bodyPr>
          <a:lstStyle/>
          <a:p>
            <a:pPr algn="ctr"/>
            <a:r>
              <a:rPr lang="pt-BR" sz="4000" b="1" dirty="0">
                <a:latin typeface="Albertus Extra Bold" panose="020E0802040304020204" pitchFamily="34" charset="0"/>
              </a:rPr>
              <a:t>Charles Babbage</a:t>
            </a:r>
          </a:p>
        </p:txBody>
      </p:sp>
      <p:sp>
        <p:nvSpPr>
          <p:cNvPr id="4" name="CaixaDeTexto 3">
            <a:extLst>
              <a:ext uri="{FF2B5EF4-FFF2-40B4-BE49-F238E27FC236}">
                <a16:creationId xmlns:a16="http://schemas.microsoft.com/office/drawing/2014/main" id="{C20907D1-6F3C-4C72-8442-2C70C2791372}"/>
              </a:ext>
            </a:extLst>
          </p:cNvPr>
          <p:cNvSpPr txBox="1"/>
          <p:nvPr/>
        </p:nvSpPr>
        <p:spPr>
          <a:xfrm>
            <a:off x="3817266" y="653143"/>
            <a:ext cx="2017478"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2</a:t>
            </a:r>
          </a:p>
        </p:txBody>
      </p:sp>
      <p:pic>
        <p:nvPicPr>
          <p:cNvPr id="2050" name="Picture 2" descr="26-Dec-1791 Happy Birthday To Charles Babbage The Father Of, 57% OFF">
            <a:extLst>
              <a:ext uri="{FF2B5EF4-FFF2-40B4-BE49-F238E27FC236}">
                <a16:creationId xmlns:a16="http://schemas.microsoft.com/office/drawing/2014/main" id="{57234F8C-9C06-4BDE-8FCC-AE402E581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2" y="3501357"/>
            <a:ext cx="9579418" cy="653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0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0E37DAD-717B-4A0D-B24A-0114306B3089}"/>
              </a:ext>
            </a:extLst>
          </p:cNvPr>
          <p:cNvSpPr txBox="1"/>
          <p:nvPr/>
        </p:nvSpPr>
        <p:spPr>
          <a:xfrm>
            <a:off x="827314" y="754743"/>
            <a:ext cx="7997372" cy="7571303"/>
          </a:xfrm>
          <a:prstGeom prst="rect">
            <a:avLst/>
          </a:prstGeom>
          <a:noFill/>
        </p:spPr>
        <p:txBody>
          <a:bodyPr wrap="square" rtlCol="0">
            <a:spAutoFit/>
          </a:bodyPr>
          <a:lstStyle/>
          <a:p>
            <a:r>
              <a:rPr lang="pt-BR" dirty="0"/>
              <a:t>	Charles Babbage foi um matemático, filósofo e inventor britânico nascido em 1791 e falecido em 1871, conhecido por sua contribuição pioneira para o desenvolvimento dos computadores. Ele é frequentemente chamado de "pai do computador" devido aos seus projetos inovadores de máquinas de cálculo mecânico.</a:t>
            </a:r>
          </a:p>
          <a:p>
            <a:endParaRPr lang="pt-BR" dirty="0"/>
          </a:p>
          <a:p>
            <a:r>
              <a:rPr lang="pt-BR" dirty="0"/>
              <a:t>	Babbage dedicou grande parte de sua vida à criação de máquinas capazes de realizar cálculos matemáticos complexos de forma automatizada. Seu projeto mais famoso foi a "Máquina Analítica", concebida na década de 1830. Este dispositivo era uma máquina mecânica programável, destinada a executar uma variedade de cálculos por meio de cartões perfurados, inspirados no sistema desenvolvido por Joseph Marie </a:t>
            </a:r>
            <a:r>
              <a:rPr lang="pt-BR" dirty="0" err="1"/>
              <a:t>Jacquard</a:t>
            </a:r>
            <a:r>
              <a:rPr lang="pt-BR" dirty="0"/>
              <a:t> para o tear. Embora nunca tenha sido concluída durante sua vida, a Máquina Analítica é considerada um precursor dos modernos computadores digitais.</a:t>
            </a:r>
          </a:p>
          <a:p>
            <a:endParaRPr lang="pt-BR" dirty="0"/>
          </a:p>
          <a:p>
            <a:r>
              <a:rPr lang="pt-BR" dirty="0"/>
              <a:t>	Além da Máquina Analítica, Babbage também trabalhou em outros projetos de máquinas de cálculo, incluindo a "Máquina Diferencial", concebida para calcular tabelas de funções matemáticas. Embora suas máquinas não tenham sido construídas com sucesso durante sua vida, suas ideias e conceitos foram fundamentais para o desenvolvimento posterior da computação.</a:t>
            </a:r>
          </a:p>
          <a:p>
            <a:endParaRPr lang="pt-BR" dirty="0"/>
          </a:p>
          <a:p>
            <a:r>
              <a:rPr lang="pt-BR" dirty="0"/>
              <a:t>	A contribuição de Babbage para a história da tecnologia é inestimável. Sua visão visionária dos computadores como máquinas programáveis estabeleceu os alicerces para a era da computação moderna, influenciando uma série de cientistas e engenheiros que viriam a desenvolver os primeiros computadores funcionais no século XX. Assim, Charles Babbage deixou um legado duradouro que continua a moldar o mundo da tecnologia e da computação até os dias de hoje.</a:t>
            </a:r>
          </a:p>
        </p:txBody>
      </p:sp>
      <p:sp>
        <p:nvSpPr>
          <p:cNvPr id="6" name="CaixaDeTexto 5">
            <a:extLst>
              <a:ext uri="{FF2B5EF4-FFF2-40B4-BE49-F238E27FC236}">
                <a16:creationId xmlns:a16="http://schemas.microsoft.com/office/drawing/2014/main" id="{A51607B2-EA8F-48D2-8771-52CFAFDE86EF}"/>
              </a:ext>
            </a:extLst>
          </p:cNvPr>
          <p:cNvSpPr txBox="1"/>
          <p:nvPr/>
        </p:nvSpPr>
        <p:spPr>
          <a:xfrm>
            <a:off x="776514" y="9988040"/>
            <a:ext cx="5076371" cy="1200329"/>
          </a:xfrm>
          <a:prstGeom prst="rect">
            <a:avLst/>
          </a:prstGeom>
          <a:noFill/>
        </p:spPr>
        <p:txBody>
          <a:bodyPr wrap="square" rtlCol="0">
            <a:spAutoFit/>
          </a:bodyPr>
          <a:lstStyle/>
          <a:p>
            <a:r>
              <a:rPr lang="pt-BR" dirty="0"/>
              <a:t>Links úteis:</a:t>
            </a:r>
            <a:endParaRPr lang="pt-BR" dirty="0">
              <a:hlinkClick r:id="rId2"/>
            </a:endParaRPr>
          </a:p>
          <a:p>
            <a:r>
              <a:rPr lang="pt-BR" dirty="0">
                <a:hlinkClick r:id="rId3"/>
              </a:rPr>
              <a:t>https://www.youtube.com/watch?v=A41zYYOe4Doh</a:t>
            </a:r>
          </a:p>
          <a:p>
            <a:endParaRPr lang="pt-BR" dirty="0">
              <a:hlinkClick r:id="rId3"/>
            </a:endParaRPr>
          </a:p>
          <a:p>
            <a:r>
              <a:rPr lang="pt-BR" dirty="0">
                <a:hlinkClick r:id="rId3"/>
              </a:rPr>
              <a:t>https://www.youtube.com/watch?v=A41zYYOe4Do</a:t>
            </a:r>
            <a:endParaRPr lang="pt-BR" dirty="0"/>
          </a:p>
        </p:txBody>
      </p:sp>
      <p:sp>
        <p:nvSpPr>
          <p:cNvPr id="4" name="CaixaDeTexto 3">
            <a:extLst>
              <a:ext uri="{FF2B5EF4-FFF2-40B4-BE49-F238E27FC236}">
                <a16:creationId xmlns:a16="http://schemas.microsoft.com/office/drawing/2014/main" id="{CD391F11-41B3-400D-988C-005AADB9340F}"/>
              </a:ext>
            </a:extLst>
          </p:cNvPr>
          <p:cNvSpPr txBox="1"/>
          <p:nvPr/>
        </p:nvSpPr>
        <p:spPr>
          <a:xfrm>
            <a:off x="4662712" y="12025287"/>
            <a:ext cx="449944" cy="319316"/>
          </a:xfrm>
          <a:prstGeom prst="rect">
            <a:avLst/>
          </a:prstGeom>
          <a:noFill/>
        </p:spPr>
        <p:txBody>
          <a:bodyPr wrap="square" rtlCol="0">
            <a:spAutoFit/>
          </a:bodyPr>
          <a:lstStyle/>
          <a:p>
            <a:r>
              <a:rPr lang="pt-BR" sz="1400" dirty="0">
                <a:latin typeface="+mj-lt"/>
              </a:rPr>
              <a:t>07</a:t>
            </a:r>
          </a:p>
        </p:txBody>
      </p:sp>
    </p:spTree>
    <p:extLst>
      <p:ext uri="{BB962C8B-B14F-4D97-AF65-F5344CB8AC3E}">
        <p14:creationId xmlns:p14="http://schemas.microsoft.com/office/powerpoint/2010/main" val="4266322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9F4EDA7-31C3-424B-ABFE-357FCBDE31B7}"/>
              </a:ext>
            </a:extLst>
          </p:cNvPr>
          <p:cNvSpPr txBox="1"/>
          <p:nvPr/>
        </p:nvSpPr>
        <p:spPr>
          <a:xfrm>
            <a:off x="3091553" y="1981200"/>
            <a:ext cx="3468904" cy="707886"/>
          </a:xfrm>
          <a:prstGeom prst="rect">
            <a:avLst/>
          </a:prstGeom>
          <a:noFill/>
        </p:spPr>
        <p:txBody>
          <a:bodyPr wrap="square" rtlCol="0">
            <a:spAutoFit/>
          </a:bodyPr>
          <a:lstStyle/>
          <a:p>
            <a:pPr algn="ctr"/>
            <a:r>
              <a:rPr lang="pt-BR" sz="4000" b="1" dirty="0">
                <a:latin typeface="Albertus Extra Bold" panose="020E0802040304020204" pitchFamily="34" charset="0"/>
              </a:rPr>
              <a:t>Ada </a:t>
            </a:r>
            <a:r>
              <a:rPr lang="pt-BR" sz="4000" b="1" dirty="0" err="1">
                <a:latin typeface="Albertus Extra Bold" panose="020E0802040304020204" pitchFamily="34" charset="0"/>
              </a:rPr>
              <a:t>Lovelace</a:t>
            </a:r>
            <a:endParaRPr lang="pt-BR" sz="4000" b="1" dirty="0">
              <a:latin typeface="Albertus Extra Bold" panose="020E0802040304020204" pitchFamily="34" charset="0"/>
            </a:endParaRPr>
          </a:p>
        </p:txBody>
      </p:sp>
      <p:sp>
        <p:nvSpPr>
          <p:cNvPr id="4" name="CaixaDeTexto 3">
            <a:extLst>
              <a:ext uri="{FF2B5EF4-FFF2-40B4-BE49-F238E27FC236}">
                <a16:creationId xmlns:a16="http://schemas.microsoft.com/office/drawing/2014/main" id="{C20907D1-6F3C-4C72-8442-2C70C2791372}"/>
              </a:ext>
            </a:extLst>
          </p:cNvPr>
          <p:cNvSpPr txBox="1"/>
          <p:nvPr/>
        </p:nvSpPr>
        <p:spPr>
          <a:xfrm>
            <a:off x="3817266" y="653143"/>
            <a:ext cx="2017478" cy="523220"/>
          </a:xfrm>
          <a:prstGeom prst="rect">
            <a:avLst/>
          </a:prstGeom>
          <a:noFill/>
        </p:spPr>
        <p:txBody>
          <a:bodyPr wrap="square" rtlCol="0">
            <a:spAutoFit/>
          </a:bodyPr>
          <a:lstStyle/>
          <a:p>
            <a:pPr algn="ctr"/>
            <a:r>
              <a:rPr lang="pt-BR" sz="2800" b="1" dirty="0">
                <a:latin typeface="Albertus Extra Bold" panose="020E0802040304020204" pitchFamily="34" charset="0"/>
              </a:rPr>
              <a:t>Capítulo 3</a:t>
            </a:r>
          </a:p>
        </p:txBody>
      </p:sp>
      <p:pic>
        <p:nvPicPr>
          <p:cNvPr id="4098" name="Picture 2" descr="Dia de Ada Lovelace celebra a primeira programadora da História - TecMundo">
            <a:extLst>
              <a:ext uri="{FF2B5EF4-FFF2-40B4-BE49-F238E27FC236}">
                <a16:creationId xmlns:a16="http://schemas.microsoft.com/office/drawing/2014/main" id="{A4E96F44-A8A0-43F1-A45B-4FDB3BA91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00463"/>
            <a:ext cx="9601200"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82558"/>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641</TotalTime>
  <Words>4921</Words>
  <Application>Microsoft Office PowerPoint</Application>
  <PresentationFormat>Papel A3 (297 x 420 mm)</PresentationFormat>
  <Paragraphs>378</Paragraphs>
  <Slides>34</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34</vt:i4>
      </vt:variant>
    </vt:vector>
  </HeadingPairs>
  <TitlesOfParts>
    <vt:vector size="40" baseType="lpstr">
      <vt:lpstr>Albertus Extra Bold</vt:lpstr>
      <vt:lpstr>Arial</vt:lpstr>
      <vt:lpstr>Calibri</vt:lpstr>
      <vt:lpstr>Calibri Light</vt:lpstr>
      <vt:lpstr>Söhne</vt:lpstr>
      <vt:lpstr>Tema do Office</vt:lpstr>
      <vt:lpstr>História da Linguagem de Programação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winner</dc:creator>
  <cp:lastModifiedBy>winner</cp:lastModifiedBy>
  <cp:revision>49</cp:revision>
  <dcterms:created xsi:type="dcterms:W3CDTF">2024-05-15T16:57:33Z</dcterms:created>
  <dcterms:modified xsi:type="dcterms:W3CDTF">2024-05-16T19:14:23Z</dcterms:modified>
</cp:coreProperties>
</file>